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94" r:id="rId2"/>
    <p:sldId id="272" r:id="rId3"/>
    <p:sldId id="338" r:id="rId4"/>
    <p:sldId id="257" r:id="rId5"/>
    <p:sldId id="296" r:id="rId6"/>
    <p:sldId id="382" r:id="rId7"/>
    <p:sldId id="344" r:id="rId8"/>
    <p:sldId id="345" r:id="rId9"/>
    <p:sldId id="381" r:id="rId10"/>
    <p:sldId id="380" r:id="rId11"/>
    <p:sldId id="383" r:id="rId12"/>
    <p:sldId id="390" r:id="rId13"/>
    <p:sldId id="349" r:id="rId14"/>
    <p:sldId id="384" r:id="rId15"/>
    <p:sldId id="385" r:id="rId16"/>
    <p:sldId id="387" r:id="rId17"/>
    <p:sldId id="386" r:id="rId18"/>
    <p:sldId id="388" r:id="rId19"/>
    <p:sldId id="309" r:id="rId20"/>
    <p:sldId id="391" r:id="rId21"/>
    <p:sldId id="301" r:id="rId22"/>
    <p:sldId id="303" r:id="rId23"/>
    <p:sldId id="302" r:id="rId24"/>
    <p:sldId id="358" r:id="rId25"/>
    <p:sldId id="353" r:id="rId26"/>
    <p:sldId id="356" r:id="rId27"/>
    <p:sldId id="357" r:id="rId28"/>
    <p:sldId id="359" r:id="rId29"/>
    <p:sldId id="354" r:id="rId30"/>
    <p:sldId id="361" r:id="rId31"/>
    <p:sldId id="364" r:id="rId32"/>
    <p:sldId id="362" r:id="rId33"/>
    <p:sldId id="355" r:id="rId34"/>
    <p:sldId id="360" r:id="rId35"/>
    <p:sldId id="36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951" autoAdjust="0"/>
    <p:restoredTop sz="94660"/>
  </p:normalViewPr>
  <p:slideViewPr>
    <p:cSldViewPr>
      <p:cViewPr varScale="1">
        <p:scale>
          <a:sx n="98" d="100"/>
          <a:sy n="98" d="100"/>
        </p:scale>
        <p:origin x="-9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D815C9-5780-4DBE-B397-74D0102C0B34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2D49-BC09-4029-9FDA-D8676B64AE36}">
      <dgm:prSet phldrT="[Текст]" custT="1"/>
      <dgm:spPr/>
      <dgm:t>
        <a:bodyPr/>
        <a:lstStyle/>
        <a:p>
          <a:r>
            <a:rPr lang="ru-RU" sz="2800" dirty="0" smtClean="0">
              <a:latin typeface="Segoe Script" panose="030B0504020000000003" pitchFamily="66" charset="0"/>
            </a:rPr>
            <a:t>Педагоги лицея 146</a:t>
          </a:r>
          <a:endParaRPr lang="ru-RU" sz="2800" dirty="0">
            <a:latin typeface="Segoe Script" panose="030B0504020000000003" pitchFamily="66" charset="0"/>
          </a:endParaRPr>
        </a:p>
      </dgm:t>
    </dgm:pt>
    <dgm:pt modelId="{EE490F46-A05F-4E76-B225-D9D8F4B831FF}" type="parTrans" cxnId="{7B7C4583-DD50-4673-9025-4681FC08085F}">
      <dgm:prSet/>
      <dgm:spPr/>
      <dgm:t>
        <a:bodyPr/>
        <a:lstStyle/>
        <a:p>
          <a:endParaRPr lang="ru-RU"/>
        </a:p>
      </dgm:t>
    </dgm:pt>
    <dgm:pt modelId="{08997011-1D86-4CB6-9CE3-D6A6D57CF21E}" type="sibTrans" cxnId="{7B7C4583-DD50-4673-9025-4681FC08085F}">
      <dgm:prSet/>
      <dgm:spPr/>
      <dgm:t>
        <a:bodyPr/>
        <a:lstStyle/>
        <a:p>
          <a:endParaRPr lang="ru-RU"/>
        </a:p>
      </dgm:t>
    </dgm:pt>
    <dgm:pt modelId="{BED45E8A-D23E-4552-969C-E2FA38CC39B2}">
      <dgm:prSet phldrT="[Текст]" custT="1"/>
      <dgm:spPr/>
      <dgm:t>
        <a:bodyPr/>
        <a:lstStyle/>
        <a:p>
          <a:endParaRPr lang="ru-RU" sz="2000" dirty="0" smtClean="0">
            <a:latin typeface="Segoe Script" panose="030B0504020000000003" pitchFamily="66" charset="0"/>
          </a:endParaRPr>
        </a:p>
        <a:p>
          <a:endParaRPr lang="ru-RU" sz="2000" dirty="0" smtClean="0">
            <a:latin typeface="Segoe Script" panose="030B0504020000000003" pitchFamily="66" charset="0"/>
          </a:endParaRPr>
        </a:p>
        <a:p>
          <a:r>
            <a:rPr lang="ru-RU" sz="2000" dirty="0" smtClean="0">
              <a:latin typeface="Segoe Script" panose="030B0504020000000003" pitchFamily="66" charset="0"/>
            </a:rPr>
            <a:t>Заинтересованное в проекте педагогическое сообщество</a:t>
          </a:r>
        </a:p>
        <a:p>
          <a:endParaRPr lang="ru-RU" sz="1400" dirty="0" smtClean="0">
            <a:latin typeface="Segoe Script" panose="030B0504020000000003" pitchFamily="66" charset="0"/>
          </a:endParaRPr>
        </a:p>
        <a:p>
          <a:r>
            <a:rPr lang="ru-RU" sz="2000" dirty="0" smtClean="0"/>
            <a:t>  </a:t>
          </a:r>
          <a:endParaRPr lang="ru-RU" sz="2000" dirty="0">
            <a:latin typeface="Segoe Script" panose="030B0504020000000003" pitchFamily="66" charset="0"/>
          </a:endParaRPr>
        </a:p>
      </dgm:t>
    </dgm:pt>
    <dgm:pt modelId="{060F19CF-D8B7-4F62-AF5E-E43F5440E686}" type="parTrans" cxnId="{663EC35C-8918-41AB-ACE8-1BF89DEF84FC}">
      <dgm:prSet/>
      <dgm:spPr/>
      <dgm:t>
        <a:bodyPr/>
        <a:lstStyle/>
        <a:p>
          <a:endParaRPr lang="ru-RU"/>
        </a:p>
      </dgm:t>
    </dgm:pt>
    <dgm:pt modelId="{BA2B9010-2428-45FA-A06C-2870C21BC578}" type="sibTrans" cxnId="{663EC35C-8918-41AB-ACE8-1BF89DEF84FC}">
      <dgm:prSet/>
      <dgm:spPr/>
      <dgm:t>
        <a:bodyPr/>
        <a:lstStyle/>
        <a:p>
          <a:endParaRPr lang="ru-RU"/>
        </a:p>
      </dgm:t>
    </dgm:pt>
    <dgm:pt modelId="{7BF8E033-F27F-4760-881B-35C2F8161B60}" type="pres">
      <dgm:prSet presAssocID="{93D815C9-5780-4DBE-B397-74D0102C0B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6AA594-99C4-4D74-ABAA-D7FC16F9D78B}" type="pres">
      <dgm:prSet presAssocID="{2CA12D49-BC09-4029-9FDA-D8676B64AE36}" presName="parentText" presStyleLbl="node1" presStyleIdx="0" presStyleCnt="2" custLinFactNeighborX="10317" custLinFactNeighborY="12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1A6CE-E281-45E4-80C5-6A739C77C6B7}" type="pres">
      <dgm:prSet presAssocID="{08997011-1D86-4CB6-9CE3-D6A6D57CF21E}" presName="spacer" presStyleCnt="0"/>
      <dgm:spPr/>
      <dgm:t>
        <a:bodyPr/>
        <a:lstStyle/>
        <a:p>
          <a:endParaRPr lang="ru-RU"/>
        </a:p>
      </dgm:t>
    </dgm:pt>
    <dgm:pt modelId="{8FCC8E70-1471-405C-80A5-4D2D720ACF65}" type="pres">
      <dgm:prSet presAssocID="{BED45E8A-D23E-4552-969C-E2FA38CC39B2}" presName="parentText" presStyleLbl="node1" presStyleIdx="1" presStyleCnt="2" custLinFactY="8376" custLinFactNeighborX="-121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2C8F16-5B06-48D4-9EAC-F16763F4B8DF}" type="presOf" srcId="{2CA12D49-BC09-4029-9FDA-D8676B64AE36}" destId="{496AA594-99C4-4D74-ABAA-D7FC16F9D78B}" srcOrd="0" destOrd="0" presId="urn:microsoft.com/office/officeart/2005/8/layout/vList2"/>
    <dgm:cxn modelId="{7B7C4583-DD50-4673-9025-4681FC08085F}" srcId="{93D815C9-5780-4DBE-B397-74D0102C0B34}" destId="{2CA12D49-BC09-4029-9FDA-D8676B64AE36}" srcOrd="0" destOrd="0" parTransId="{EE490F46-A05F-4E76-B225-D9D8F4B831FF}" sibTransId="{08997011-1D86-4CB6-9CE3-D6A6D57CF21E}"/>
    <dgm:cxn modelId="{79847CC0-0369-44D6-950F-C4DFA3CBAB6C}" type="presOf" srcId="{93D815C9-5780-4DBE-B397-74D0102C0B34}" destId="{7BF8E033-F27F-4760-881B-35C2F8161B60}" srcOrd="0" destOrd="0" presId="urn:microsoft.com/office/officeart/2005/8/layout/vList2"/>
    <dgm:cxn modelId="{FFF617C8-A32F-4050-821F-A44322B788FD}" type="presOf" srcId="{BED45E8A-D23E-4552-969C-E2FA38CC39B2}" destId="{8FCC8E70-1471-405C-80A5-4D2D720ACF65}" srcOrd="0" destOrd="0" presId="urn:microsoft.com/office/officeart/2005/8/layout/vList2"/>
    <dgm:cxn modelId="{663EC35C-8918-41AB-ACE8-1BF89DEF84FC}" srcId="{93D815C9-5780-4DBE-B397-74D0102C0B34}" destId="{BED45E8A-D23E-4552-969C-E2FA38CC39B2}" srcOrd="1" destOrd="0" parTransId="{060F19CF-D8B7-4F62-AF5E-E43F5440E686}" sibTransId="{BA2B9010-2428-45FA-A06C-2870C21BC578}"/>
    <dgm:cxn modelId="{1B593206-2089-4C71-A557-7CD2B1C74310}" type="presParOf" srcId="{7BF8E033-F27F-4760-881B-35C2F8161B60}" destId="{496AA594-99C4-4D74-ABAA-D7FC16F9D78B}" srcOrd="0" destOrd="0" presId="urn:microsoft.com/office/officeart/2005/8/layout/vList2"/>
    <dgm:cxn modelId="{DA6E34D1-77DE-4DBB-AB13-911D7D0B118F}" type="presParOf" srcId="{7BF8E033-F27F-4760-881B-35C2F8161B60}" destId="{3781A6CE-E281-45E4-80C5-6A739C77C6B7}" srcOrd="1" destOrd="0" presId="urn:microsoft.com/office/officeart/2005/8/layout/vList2"/>
    <dgm:cxn modelId="{DB238CB0-D123-4CB6-905A-52829CC041AC}" type="presParOf" srcId="{7BF8E033-F27F-4760-881B-35C2F8161B60}" destId="{8FCC8E70-1471-405C-80A5-4D2D720ACF6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AA594-99C4-4D74-ABAA-D7FC16F9D78B}">
      <dsp:nvSpPr>
        <dsp:cNvPr id="0" name=""/>
        <dsp:cNvSpPr/>
      </dsp:nvSpPr>
      <dsp:spPr>
        <a:xfrm>
          <a:off x="0" y="1833"/>
          <a:ext cx="4304785" cy="1039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Segoe Script" panose="030B0504020000000003" pitchFamily="66" charset="0"/>
            </a:rPr>
            <a:t>Педагоги лицея 146</a:t>
          </a:r>
          <a:endParaRPr lang="ru-RU" sz="2800" kern="1200" dirty="0">
            <a:latin typeface="Segoe Script" panose="030B0504020000000003" pitchFamily="66" charset="0"/>
          </a:endParaRPr>
        </a:p>
      </dsp:txBody>
      <dsp:txXfrm>
        <a:off x="50760" y="52593"/>
        <a:ext cx="4203265" cy="938311"/>
      </dsp:txXfrm>
    </dsp:sp>
    <dsp:sp modelId="{8FCC8E70-1471-405C-80A5-4D2D720ACF65}">
      <dsp:nvSpPr>
        <dsp:cNvPr id="0" name=""/>
        <dsp:cNvSpPr/>
      </dsp:nvSpPr>
      <dsp:spPr>
        <a:xfrm>
          <a:off x="0" y="1046729"/>
          <a:ext cx="4304785" cy="1039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Segoe Script" panose="030B0504020000000003" pitchFamily="66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Segoe Script" panose="030B0504020000000003" pitchFamily="66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Segoe Script" panose="030B0504020000000003" pitchFamily="66" charset="0"/>
            </a:rPr>
            <a:t>Заинтересованное в проекте педагогическое сообщество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Segoe Script" panose="030B0504020000000003" pitchFamily="66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</a:t>
          </a:r>
          <a:endParaRPr lang="ru-RU" sz="2000" kern="1200" dirty="0">
            <a:latin typeface="Segoe Script" panose="030B0504020000000003" pitchFamily="66" charset="0"/>
          </a:endParaRPr>
        </a:p>
      </dsp:txBody>
      <dsp:txXfrm>
        <a:off x="50760" y="1097489"/>
        <a:ext cx="4203265" cy="938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C810-8444-44D3-B736-174013ED01E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2830E-FCEF-4645-B719-7621F9E07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37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2830E-FCEF-4645-B719-7621F9E07D5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8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2830E-FCEF-4645-B719-7621F9E07D5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953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7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tmp"/><Relationship Id="rId5" Type="http://schemas.openxmlformats.org/officeDocument/2006/relationships/image" Target="../media/image53.tmp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tmp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microsoft.com/office/2007/relationships/hdphoto" Target="../media/hdphoto2.wdp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bamcy.com.au/wp-content/uploads/2016/10/Strategic-Planning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2"/>
          <a:stretch/>
        </p:blipFill>
        <p:spPr bwMode="auto">
          <a:xfrm>
            <a:off x="971600" y="83521"/>
            <a:ext cx="6985000" cy="488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0751"/>
            <a:ext cx="835292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Итоги сессии </a:t>
            </a:r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стратегического планирования дальнейшего развития «Лицея 146 «Ресурс»»</a:t>
            </a:r>
          </a:p>
        </p:txBody>
      </p:sp>
      <p:pic>
        <p:nvPicPr>
          <p:cNvPr id="1434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27309" y="188640"/>
            <a:ext cx="1251237" cy="118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29" t="17207" r="4578" b="14455"/>
          <a:stretch>
            <a:fillRect/>
          </a:stretch>
        </p:blipFill>
        <p:spPr bwMode="auto">
          <a:xfrm>
            <a:off x="2710952" y="2196986"/>
            <a:ext cx="2736304" cy="2626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746546"/>
            <a:ext cx="2812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Развитие инфраструктуры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4233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Совершенствование образовательного процесса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1604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Совершенствование </a:t>
            </a:r>
            <a:endParaRPr lang="ru-RU" b="1" dirty="0" smtClean="0"/>
          </a:p>
          <a:p>
            <a:r>
              <a:rPr lang="ru-RU" b="1" dirty="0" smtClean="0"/>
              <a:t>воспитательного </a:t>
            </a:r>
            <a:r>
              <a:rPr lang="ru-RU" b="1" dirty="0"/>
              <a:t>процесса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4952303"/>
            <a:ext cx="37530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Расширение  спектра направлений</a:t>
            </a:r>
          </a:p>
          <a:p>
            <a:r>
              <a:rPr lang="ru-RU" b="1" dirty="0" smtClean="0"/>
              <a:t>системы </a:t>
            </a:r>
          </a:p>
          <a:p>
            <a:r>
              <a:rPr lang="ru-RU" b="1" dirty="0" smtClean="0"/>
              <a:t>дополнительного </a:t>
            </a:r>
            <a:r>
              <a:rPr lang="ru-RU" b="1" dirty="0"/>
              <a:t>образования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11564" y="5877272"/>
            <a:ext cx="3593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Создание системы </a:t>
            </a:r>
          </a:p>
          <a:p>
            <a:r>
              <a:rPr lang="ru-RU" b="1" dirty="0" smtClean="0"/>
              <a:t>профессионального  </a:t>
            </a:r>
            <a:r>
              <a:rPr lang="ru-RU" b="1" dirty="0"/>
              <a:t>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888" y="3563115"/>
            <a:ext cx="27215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Развитие 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проектной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96136" y="25105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Развитие  корпоративной </a:t>
            </a:r>
            <a:endParaRPr lang="ru-RU" b="1" dirty="0" smtClean="0"/>
          </a:p>
          <a:p>
            <a:r>
              <a:rPr lang="ru-RU" b="1" dirty="0" smtClean="0"/>
              <a:t>культуры </a:t>
            </a:r>
            <a:r>
              <a:rPr lang="ru-RU" b="1" dirty="0"/>
              <a:t>и повышение </a:t>
            </a:r>
            <a:endParaRPr lang="ru-RU" b="1" dirty="0" smtClean="0"/>
          </a:p>
          <a:p>
            <a:r>
              <a:rPr lang="ru-RU" b="1" dirty="0" smtClean="0"/>
              <a:t>профессионального </a:t>
            </a:r>
            <a:r>
              <a:rPr lang="ru-RU" b="1" dirty="0"/>
              <a:t>мастерства </a:t>
            </a:r>
            <a:endParaRPr lang="ru-RU" b="1" dirty="0" smtClean="0"/>
          </a:p>
          <a:p>
            <a:r>
              <a:rPr lang="ru-RU" b="1" dirty="0" smtClean="0"/>
              <a:t>педагогов</a:t>
            </a:r>
            <a:endParaRPr lang="ru-RU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267744" y="2276872"/>
            <a:ext cx="1728192" cy="11521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079337" y="2069711"/>
            <a:ext cx="924711" cy="13592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267744" y="3563115"/>
            <a:ext cx="1656184" cy="29793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2982127" y="3738011"/>
            <a:ext cx="1013809" cy="14191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4176464" y="3861050"/>
            <a:ext cx="0" cy="18722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4222770" y="3738012"/>
            <a:ext cx="1573366" cy="12142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283969" y="3563115"/>
            <a:ext cx="1442324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887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39599" y="-99392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Преимущества (новации)  проекта: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853" y="485383"/>
            <a:ext cx="878497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Целенаправленное практико-ориентированное  личностное саморазвитие педагога осуществляется на рабочем месте, в свободное от уроков время  </a:t>
            </a:r>
          </a:p>
          <a:p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Прикладной характер: сегодня - в мастерской продуктивного поиска,  завтра - на уроке и во внеурочное  время</a:t>
            </a:r>
          </a:p>
          <a:p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Создание собственного алгоритмизированного методического  продукта в виде буклетов, памяток, инструкций, анкет, схем , таблиц, разработок интерактивных учебных занятий, перечня полезных ресурсов</a:t>
            </a:r>
          </a:p>
          <a:p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Формирование  навыков инновационной деятельности педагогов, подготовка их к участию в профессиональных конкурсах, к диссеминации инновационного опыта через личное и сетевое взаимодействие, через урочное и внеурочное взаимодействие с учениками </a:t>
            </a:r>
          </a:p>
          <a:p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Создание предпосылок для возможного «взращивания» в образовательной организации новых компетентных специалистов в области образования  (перспективы проекта)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endParaRPr lang="ru-RU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endParaRPr lang="ru-RU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244407" y="161347"/>
            <a:ext cx="792089" cy="75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187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538556" y="11182"/>
            <a:ext cx="75608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Сроки  реализации   проекта:</a:t>
            </a:r>
          </a:p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сентябрь 2019 – июнь 2020   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745353" y="1059036"/>
            <a:ext cx="756084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Этапы проекта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Август-сентябрь 2019 –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запуск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Октябрь 2019 – май 2020  -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реализация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Июнь 2020 –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подведение итогов</a:t>
            </a:r>
            <a:b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</a:b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989818" y="260648"/>
            <a:ext cx="91121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99792" y="2893298"/>
            <a:ext cx="3651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Целевая аудитория   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Picture 4" descr="https://cdn.onlinewebfonts.com/svg/img_57272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61966"/>
            <a:ext cx="2136682" cy="162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clipartmax.com/png/full/134-1342063_each-and-every-one-of-our-staff-members-is-committed-37-5%C2%B0c-n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96419"/>
            <a:ext cx="201725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867080694"/>
              </p:ext>
            </p:extLst>
          </p:nvPr>
        </p:nvGraphicFramePr>
        <p:xfrm>
          <a:off x="2166583" y="3464645"/>
          <a:ext cx="4304785" cy="2086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03274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7369" y="45978"/>
            <a:ext cx="495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Наши партнёры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927" y="114762"/>
            <a:ext cx="41638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>
                <a:latin typeface="Georgia" panose="02040502050405020303" pitchFamily="18" charset="0"/>
              </a:rPr>
              <a:t>Национальный </a:t>
            </a:r>
            <a:endParaRPr lang="ru-RU" sz="1600" b="1" dirty="0" smtClean="0"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университет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«</a:t>
            </a:r>
            <a:r>
              <a:rPr lang="ru-RU" sz="1600" b="1" dirty="0">
                <a:latin typeface="Georgia" panose="02040502050405020303" pitchFamily="18" charset="0"/>
              </a:rPr>
              <a:t>Высшая </a:t>
            </a:r>
            <a:r>
              <a:rPr lang="ru-RU" sz="1600" b="1" dirty="0" smtClean="0">
                <a:latin typeface="Georgia" panose="02040502050405020303" pitchFamily="18" charset="0"/>
              </a:rPr>
              <a:t>школа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 </a:t>
            </a:r>
            <a:r>
              <a:rPr lang="ru-RU" sz="1600" b="1" dirty="0">
                <a:latin typeface="Georgia" panose="02040502050405020303" pitchFamily="18" charset="0"/>
              </a:rPr>
              <a:t>экономики»</a:t>
            </a:r>
            <a:endParaRPr lang="ru-RU" sz="1600" dirty="0"/>
          </a:p>
          <a:p>
            <a:r>
              <a:rPr lang="ru-RU" sz="1600" dirty="0" smtClean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3328736" y="1748293"/>
            <a:ext cx="1782450" cy="1690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222788" y="4146610"/>
            <a:ext cx="5688632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СМИ-партнёры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Picture 6" descr="https://i.ytimg.com/vi/7_CAeLUUn0k/m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6" t="9723" r="28195" b="12897"/>
          <a:stretch/>
        </p:blipFill>
        <p:spPr bwMode="auto">
          <a:xfrm>
            <a:off x="704840" y="4797152"/>
            <a:ext cx="866667" cy="94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604299" y="4977491"/>
            <a:ext cx="3079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dirty="0">
                <a:latin typeface="Georgia" panose="02040502050405020303" pitchFamily="18" charset="0"/>
              </a:rPr>
              <a:t>Информационный телеканал </a:t>
            </a:r>
            <a:endParaRPr lang="ru-RU" sz="1600" dirty="0" smtClean="0">
              <a:latin typeface="Georgia" panose="02040502050405020303" pitchFamily="18" charset="0"/>
            </a:endParaRPr>
          </a:p>
          <a:p>
            <a:pPr lvl="0"/>
            <a:r>
              <a:rPr lang="ru-RU" sz="1600" dirty="0" smtClean="0">
                <a:latin typeface="Georgia" panose="02040502050405020303" pitchFamily="18" charset="0"/>
              </a:rPr>
              <a:t>«</a:t>
            </a:r>
            <a:r>
              <a:rPr lang="ru-RU" sz="1600" dirty="0">
                <a:latin typeface="Georgia" panose="02040502050405020303" pitchFamily="18" charset="0"/>
              </a:rPr>
              <a:t>Татарстан 24»</a:t>
            </a:r>
          </a:p>
        </p:txBody>
      </p:sp>
      <p:pic>
        <p:nvPicPr>
          <p:cNvPr id="21" name="Picture 8" descr="https://volna.top/fls/bim-900x90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4" t="12068" r="21014" b="14454"/>
          <a:stretch/>
        </p:blipFill>
        <p:spPr bwMode="auto">
          <a:xfrm>
            <a:off x="5761062" y="4744038"/>
            <a:ext cx="781489" cy="99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757695" y="5133244"/>
            <a:ext cx="2009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«</a:t>
            </a:r>
            <a:r>
              <a:rPr lang="ru-RU" sz="1600" dirty="0">
                <a:latin typeface="Georgia" panose="02040502050405020303" pitchFamily="18" charset="0"/>
              </a:rPr>
              <a:t>БИМ-радио» —</a:t>
            </a:r>
          </a:p>
          <a:p>
            <a:r>
              <a:rPr lang="ru-RU" sz="1600" dirty="0">
                <a:latin typeface="Georgia" panose="02040502050405020303" pitchFamily="18" charset="0"/>
              </a:rPr>
              <a:t> радиостанция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276" y="5608148"/>
            <a:ext cx="2657578" cy="77233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321428" y="574569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dirty="0" smtClean="0"/>
              <a:t>«</a:t>
            </a:r>
            <a:r>
              <a:rPr lang="ru-RU" sz="1600" dirty="0" err="1" smtClean="0">
                <a:latin typeface="Georgia" panose="02040502050405020303" pitchFamily="18" charset="0"/>
              </a:rPr>
              <a:t>Магариф</a:t>
            </a:r>
            <a:r>
              <a:rPr lang="ru-RU" sz="1600" dirty="0">
                <a:latin typeface="Georgia" panose="02040502050405020303" pitchFamily="18" charset="0"/>
              </a:rPr>
              <a:t>» — ежемесячный общественно-педагогический и научно-методический </a:t>
            </a:r>
            <a:r>
              <a:rPr lang="ru-RU" sz="1600" dirty="0" err="1">
                <a:latin typeface="Georgia" panose="02040502050405020303" pitchFamily="18" charset="0"/>
              </a:rPr>
              <a:t>общетатарский</a:t>
            </a:r>
            <a:r>
              <a:rPr lang="ru-RU" sz="1600" dirty="0">
                <a:latin typeface="Georgia" panose="02040502050405020303" pitchFamily="18" charset="0"/>
              </a:rPr>
              <a:t> журнал</a:t>
            </a:r>
          </a:p>
        </p:txBody>
      </p:sp>
      <p:pic>
        <p:nvPicPr>
          <p:cNvPr id="1026" name="Picture 2" descr="https://3dnews.ru/assets/external/illustrations/2014/04/02/815672/0f961a7fa00c8a3d9f7e25ceddabf544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" r="52040" b="17312"/>
          <a:stretch/>
        </p:blipFill>
        <p:spPr bwMode="auto">
          <a:xfrm>
            <a:off x="2584008" y="561015"/>
            <a:ext cx="1179143" cy="1075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6132" y="1765919"/>
            <a:ext cx="362701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Georgia" panose="02040502050405020303" pitchFamily="18" charset="0"/>
              </a:rPr>
              <a:t>Кафедра Логистики и </a:t>
            </a:r>
            <a:endParaRPr lang="ru-RU" sz="1600" b="1" dirty="0" smtClean="0"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управления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КНИТУ-КХТИ</a:t>
            </a:r>
            <a:r>
              <a:rPr lang="ru-RU" b="1" dirty="0">
                <a:latin typeface="PT Sans"/>
              </a:rPr>
              <a:t> </a:t>
            </a:r>
            <a:endParaRPr lang="ru-RU" dirty="0"/>
          </a:p>
          <a:p>
            <a:endParaRPr lang="ru-RU" b="1" dirty="0" smtClean="0">
              <a:latin typeface="Georgia" panose="02040502050405020303" pitchFamily="18" charset="0"/>
            </a:endParaRPr>
          </a:p>
        </p:txBody>
      </p:sp>
      <p:pic>
        <p:nvPicPr>
          <p:cNvPr id="3" name="Picture 2" descr="https://upload.wikimedia.org/wikipedia/commons/thumb/b/be/%D0%9B%D0%9E%D0%93%D0%9E_%D0%9A%D0%9D%D0%98%D0%A2%D0%A3%28%21%29.jpg/1200px-%D0%9B%D0%9E%D0%93%D0%9E_%D0%9A%D0%9D%D0%98%D0%A2%D0%A3%28%21%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66" y="2142971"/>
            <a:ext cx="1095353" cy="1181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638519/v638519566/1545c/OqLXJNR5sL8.jpg?ava=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70794"/>
            <a:ext cx="1147892" cy="1147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6074974" y="255857"/>
            <a:ext cx="41638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ИРЭТ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КНИТКУ-КАИ</a:t>
            </a:r>
            <a:endParaRPr lang="ru-RU" sz="1600" dirty="0" smtClean="0"/>
          </a:p>
          <a:p>
            <a:endParaRPr lang="ru-RU" dirty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 smtClean="0"/>
          </a:p>
        </p:txBody>
      </p:sp>
      <p:sp>
        <p:nvSpPr>
          <p:cNvPr id="26" name="Прямоугольник 25"/>
          <p:cNvSpPr/>
          <p:nvPr/>
        </p:nvSpPr>
        <p:spPr>
          <a:xfrm>
            <a:off x="6872804" y="1343010"/>
            <a:ext cx="41638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ГАПОУ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Международный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 колледж сервиса</a:t>
            </a:r>
            <a:endParaRPr lang="ru-RU" sz="1600" dirty="0"/>
          </a:p>
          <a:p>
            <a:endParaRPr lang="ru-RU" sz="1600" b="1" dirty="0" smtClean="0">
              <a:latin typeface="Georgia" panose="02040502050405020303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1030" name="Picture 6" descr="http://rosmetod.ru/upload/2014/11/22/thumb_20141122095108767_resize_300_30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368" y="2059567"/>
            <a:ext cx="1449209" cy="1086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791621" y="3178862"/>
            <a:ext cx="41638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ГАПОУ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«Казанский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педагогический 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колледж»</a:t>
            </a:r>
            <a:endParaRPr lang="ru-RU" sz="1600" dirty="0"/>
          </a:p>
          <a:p>
            <a:endParaRPr lang="ru-RU" b="1" dirty="0" smtClean="0">
              <a:latin typeface="Georgia" panose="02040502050405020303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1032" name="Picture 8" descr="https://upload-ca0451ed212bdd32f8d9e1cd64bf8c77.hb.bizmrg.com/iblock/e10/e101fab7c0f9843030b9c81f7bcc8f79/05375b45c6b208bb74b89bf54f357e5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872" y="3399280"/>
            <a:ext cx="1246575" cy="1234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83094" y="32504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666D70"/>
                </a:solidFill>
                <a:latin typeface="Montserrat"/>
              </a:rPr>
              <a:t> </a:t>
            </a:r>
            <a:r>
              <a:rPr lang="ru-RU" b="1" dirty="0" smtClean="0">
                <a:latin typeface="Georgia" panose="02040502050405020303" pitchFamily="18" charset="0"/>
              </a:rPr>
              <a:t>Инженерно-</a:t>
            </a:r>
          </a:p>
          <a:p>
            <a:r>
              <a:rPr lang="ru-RU" b="1" dirty="0">
                <a:latin typeface="Georgia" panose="02040502050405020303" pitchFamily="18" charset="0"/>
              </a:rPr>
              <a:t> </a:t>
            </a:r>
            <a:r>
              <a:rPr lang="ru-RU" b="1" dirty="0" smtClean="0">
                <a:latin typeface="Georgia" panose="02040502050405020303" pitchFamily="18" charset="0"/>
              </a:rPr>
              <a:t>технологическая</a:t>
            </a:r>
          </a:p>
          <a:p>
            <a:r>
              <a:rPr lang="ru-RU" b="1" dirty="0" smtClean="0">
                <a:latin typeface="Georgia" panose="02040502050405020303" pitchFamily="18" charset="0"/>
              </a:rPr>
              <a:t> школа </a:t>
            </a:r>
            <a:r>
              <a:rPr lang="ru-RU" b="1" dirty="0">
                <a:latin typeface="Georgia" panose="02040502050405020303" pitchFamily="18" charset="0"/>
              </a:rPr>
              <a:t>№ </a:t>
            </a:r>
            <a:r>
              <a:rPr lang="ru-RU" b="1" dirty="0" smtClean="0">
                <a:latin typeface="Georgia" panose="02040502050405020303" pitchFamily="18" charset="0"/>
              </a:rPr>
              <a:t>777</a:t>
            </a:r>
          </a:p>
          <a:p>
            <a:r>
              <a:rPr lang="ru-RU" b="1" dirty="0" smtClean="0">
                <a:latin typeface="Georgia" panose="02040502050405020303" pitchFamily="18" charset="0"/>
              </a:rPr>
              <a:t> Санкт-Петербурга </a:t>
            </a: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1038" name="Picture 14" descr="https://sun9-33.userapi.com/c857420/v857420806/54848/3EqDHdYbr80.jpg?ava=1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t="-20148" r="8493" b="37001"/>
          <a:stretch/>
        </p:blipFill>
        <p:spPr bwMode="auto">
          <a:xfrm>
            <a:off x="2598017" y="3438580"/>
            <a:ext cx="1996709" cy="850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2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https://static1.squarespace.com/static/54ed2ad1e4b0d6a5d74687f0/t/54f62e4fe4b0e6d7479327d4/1425419861973/Coaching+Ic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13535"/>
          <a:stretch/>
        </p:blipFill>
        <p:spPr bwMode="auto">
          <a:xfrm>
            <a:off x="7319594" y="4499551"/>
            <a:ext cx="1824406" cy="138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09725"/>
            <a:ext cx="495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Форматы работы площадки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742" y="576771"/>
            <a:ext cx="77513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Интерактивные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семинары</a:t>
            </a:r>
            <a:r>
              <a:rPr lang="ru-RU" dirty="0">
                <a:solidFill>
                  <a:srgbClr val="0070C0"/>
                </a:solidFill>
              </a:rPr>
              <a:t> 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endParaRPr lang="ru-RU" dirty="0"/>
          </a:p>
          <a:p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11270" name="Picture 6" descr="https://cdn1.iconfinder.com/data/icons/food-culinary-jobs-occupations-careers/261/occupation-10-017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97" y="1620220"/>
            <a:ext cx="1936467" cy="175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8" y="1421966"/>
            <a:ext cx="1856344" cy="18563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02688" y="764397"/>
            <a:ext cx="2129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Мастер-классы</a:t>
            </a:r>
            <a:r>
              <a:rPr lang="ru-RU" dirty="0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37399" y="707378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Тренинги</a:t>
            </a:r>
            <a: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  <a:t>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5742" y="4030683"/>
            <a:ext cx="1555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Воркшопы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28229" y="4030683"/>
            <a:ext cx="2282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Открытые уроки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96136" y="3865188"/>
            <a:ext cx="4002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Работа по созданию  методического продукта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  <a:t> 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62102" y="1353709"/>
            <a:ext cx="1918652" cy="19186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5" y="4442124"/>
            <a:ext cx="2275788" cy="2275788"/>
          </a:xfrm>
          <a:prstGeom prst="rect">
            <a:avLst/>
          </a:prstGeom>
        </p:spPr>
      </p:pic>
      <p:pic>
        <p:nvPicPr>
          <p:cNvPr id="20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092400" y="118447"/>
            <a:ext cx="907011" cy="86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muctr.ru/upload/applicants/the_admissions_committee/receipt/2-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77352"/>
            <a:ext cx="1444257" cy="144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dn.onlinewebfonts.com/svg/img_3773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68" y="4788518"/>
            <a:ext cx="1720268" cy="166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710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14106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Базовая  идея проекта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08720"/>
            <a:ext cx="7200800" cy="54006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938245" y="118447"/>
            <a:ext cx="1061166" cy="1006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478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14106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Темы площадки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7334" r="53000" b="44000"/>
          <a:stretch/>
        </p:blipFill>
        <p:spPr>
          <a:xfrm>
            <a:off x="5736661" y="-20174"/>
            <a:ext cx="3384376" cy="2088232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881869"/>
              </p:ext>
            </p:extLst>
          </p:nvPr>
        </p:nvGraphicFramePr>
        <p:xfrm>
          <a:off x="251520" y="1412776"/>
          <a:ext cx="6624736" cy="5049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4429">
                  <a:extLst>
                    <a:ext uri="{9D8B030D-6E8A-4147-A177-3AD203B41FA5}">
                      <a16:colId xmlns:a16="http://schemas.microsoft.com/office/drawing/2014/main" xmlns="" val="139974373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xmlns="" val="127816803"/>
                    </a:ext>
                  </a:extLst>
                </a:gridCol>
              </a:tblGrid>
              <a:tr h="757934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Сознание и подсознание: борьба «</a:t>
                      </a:r>
                      <a:r>
                        <a:rPr lang="ru-RU" dirty="0" err="1" smtClean="0">
                          <a:latin typeface="Georgia" panose="02040502050405020303" pitchFamily="18" charset="0"/>
                        </a:rPr>
                        <a:t>инноватора</a:t>
                      </a:r>
                      <a:r>
                        <a:rPr lang="ru-RU" dirty="0" smtClean="0">
                          <a:latin typeface="Georgia" panose="02040502050405020303" pitchFamily="18" charset="0"/>
                        </a:rPr>
                        <a:t>»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и «консерватора»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410635"/>
                  </a:ext>
                </a:extLst>
              </a:tr>
              <a:tr h="45836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Georgia" panose="02040502050405020303" pitchFamily="18" charset="0"/>
                        </a:rPr>
                        <a:t>Подтемы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Разработчики тем и модераторы площадки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185167"/>
                  </a:ext>
                </a:extLst>
              </a:tr>
              <a:tr h="146984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«Работаем над мыслями»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Как наладить отношения со своим подсознанием: снимаем ограничивающие установки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Формируем  развивающие установки  вашем сознании: </a:t>
                      </a:r>
                      <a:r>
                        <a:rPr lang="ru-RU" sz="1200" dirty="0" err="1" smtClean="0">
                          <a:latin typeface="Georgia" panose="02040502050405020303" pitchFamily="18" charset="0"/>
                        </a:rPr>
                        <a:t>аффирмации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и визуализации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9021441"/>
                  </a:ext>
                </a:extLst>
              </a:tr>
              <a:tr h="7839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«Цели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в жизни – мотив   действия»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Как формулировать цели? «Пирамида целей»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aseline="0" dirty="0" smtClean="0">
                          <a:latin typeface="Georgia" panose="02040502050405020303" pitchFamily="18" charset="0"/>
                        </a:rPr>
                        <a:t>SMART -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задачи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01599"/>
                  </a:ext>
                </a:extLst>
              </a:tr>
              <a:tr h="117587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«Самодисциплина — путь к цели»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Яд для самодисциплины и противоядие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Сила воли и привычки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800076"/>
                  </a:ext>
                </a:extLst>
              </a:tr>
            </a:tbl>
          </a:graphicData>
        </a:graphic>
      </p:graphicFrame>
      <p:pic>
        <p:nvPicPr>
          <p:cNvPr id="3080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62" y="3069112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62" y="4264428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262" y="5459744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3199035"/>
            <a:ext cx="1548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</a:rPr>
              <a:t>Психологи   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4382262"/>
            <a:ext cx="210346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татарского языка 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литературы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 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42741" y="553342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502014" y="5552763"/>
            <a:ext cx="18701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 физической культуры и ОБЖ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3092" name="Picture 20" descr="https://avatars.mds.yandex.net/get-pdb/1871571/d7bea90b-b97d-4856-aafa-64d4f5f0f343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515" y="4157634"/>
            <a:ext cx="2083376" cy="130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0" descr="https://avatars.mds.yandex.net/get-pdb/1871571/d7bea90b-b97d-4856-aafa-64d4f5f0f343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098" y="5269417"/>
            <a:ext cx="2083376" cy="130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effects1.ru/png/mesjac_goda/1/sentjab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01" y="2951344"/>
            <a:ext cx="1930604" cy="12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251521" y="88509"/>
            <a:ext cx="1092736" cy="103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715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00" t="56000" r="53000" b="8000"/>
          <a:stretch/>
        </p:blipFill>
        <p:spPr>
          <a:xfrm>
            <a:off x="6066540" y="32213"/>
            <a:ext cx="3059832" cy="1835899"/>
          </a:xfrm>
          <a:prstGeom prst="rect">
            <a:avLst/>
          </a:prstGeom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-468560" y="32213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Темы площадки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191680"/>
              </p:ext>
            </p:extLst>
          </p:nvPr>
        </p:nvGraphicFramePr>
        <p:xfrm>
          <a:off x="179512" y="950162"/>
          <a:ext cx="6912768" cy="5284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0466">
                  <a:extLst>
                    <a:ext uri="{9D8B030D-6E8A-4147-A177-3AD203B41FA5}">
                      <a16:colId xmlns:a16="http://schemas.microsoft.com/office/drawing/2014/main" xmlns="" val="139974373"/>
                    </a:ext>
                  </a:extLst>
                </a:gridCol>
                <a:gridCol w="2712302">
                  <a:extLst>
                    <a:ext uri="{9D8B030D-6E8A-4147-A177-3AD203B41FA5}">
                      <a16:colId xmlns:a16="http://schemas.microsoft.com/office/drawing/2014/main" xmlns="" val="127816803"/>
                    </a:ext>
                  </a:extLst>
                </a:gridCol>
              </a:tblGrid>
              <a:tr h="567264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Здоровый образ жизни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– основа успешности педагога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410635"/>
                  </a:ext>
                </a:extLst>
              </a:tr>
              <a:tr h="366446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Georgia" panose="02040502050405020303" pitchFamily="18" charset="0"/>
                        </a:rPr>
                        <a:t>Подтемы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Разработчики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тем и модераторы площадки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185167"/>
                  </a:ext>
                </a:extLst>
              </a:tr>
              <a:tr h="105348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 «Здоровый сон и правильное питание– профилактика недугов» 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Организация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условий здорового сна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«Мы есть то, что мы едим»: здоровая и вкусная еда</a:t>
                      </a:r>
                      <a:endParaRPr lang="ru-RU" sz="1200" dirty="0" smtClean="0">
                        <a:latin typeface="Georgia" panose="02040502050405020303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dirty="0" smtClean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9021441"/>
                  </a:ext>
                </a:extLst>
              </a:tr>
              <a:tr h="114849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«Движение -жизнь»</a:t>
                      </a:r>
                      <a:endParaRPr lang="ru-RU" baseline="0" dirty="0" smtClean="0">
                        <a:latin typeface="Georgia" panose="02040502050405020303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Насыщаем движением свою повседневность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Техника </a:t>
                      </a:r>
                      <a:r>
                        <a:rPr lang="en-US" sz="1200" baseline="0" dirty="0" smtClean="0">
                          <a:latin typeface="Georgia" panose="02040502050405020303" pitchFamily="18" charset="0"/>
                        </a:rPr>
                        <a:t>BURST – 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занятия по быстрому повышению жизненных сил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01599"/>
                  </a:ext>
                </a:extLst>
              </a:tr>
              <a:tr h="174014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 «Учимся «ладить»  со стрессом»»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Основные причины и признаки стресса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Способы «ладить» со стрессом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800076"/>
                  </a:ext>
                </a:extLst>
              </a:tr>
            </a:tbl>
          </a:graphicData>
        </a:graphic>
      </p:graphicFrame>
      <p:pic>
        <p:nvPicPr>
          <p:cNvPr id="8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286" y="2327986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490" y="3521713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634" y="5039891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61219" y="2407437"/>
            <a:ext cx="19768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начальной школы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(1 группа</a:t>
            </a:r>
            <a:r>
              <a:rPr lang="ru-RU" dirty="0" smtClean="0"/>
              <a:t>)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860032" y="3582616"/>
            <a:ext cx="19768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начальной школы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(2 группа</a:t>
            </a:r>
            <a:r>
              <a:rPr lang="ru-RU" dirty="0" smtClean="0"/>
              <a:t>)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739871" y="5039891"/>
            <a:ext cx="19768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начальной школы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(3 группа</a:t>
            </a:r>
            <a:r>
              <a:rPr lang="ru-RU" dirty="0" smtClean="0"/>
              <a:t>)  </a:t>
            </a:r>
            <a:endParaRPr lang="ru-RU" dirty="0"/>
          </a:p>
        </p:txBody>
      </p:sp>
      <p:pic>
        <p:nvPicPr>
          <p:cNvPr id="6148" name="Picture 4" descr="http://effects1.ru/png/mesjac_goda/1/dekab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298" y="3248684"/>
            <a:ext cx="2156056" cy="13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effects1.ru/png/mesjac_goda/1/dekab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852" y="4824143"/>
            <a:ext cx="2156056" cy="13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avatars.mds.yandex.net/get-pdb/989459/3d608bf1-e77b-4a08-94b3-03546f154b52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57" y="2219544"/>
            <a:ext cx="1935128" cy="120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102989" y="0"/>
            <a:ext cx="882334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78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8000" t="17334" r="14000" b="44000"/>
          <a:stretch/>
        </p:blipFill>
        <p:spPr>
          <a:xfrm>
            <a:off x="0" y="-29243"/>
            <a:ext cx="2627784" cy="2005414"/>
          </a:xfrm>
          <a:prstGeom prst="rect">
            <a:avLst/>
          </a:prstGeom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564394" y="32213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Темы площадки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034257"/>
              </p:ext>
            </p:extLst>
          </p:nvPr>
        </p:nvGraphicFramePr>
        <p:xfrm>
          <a:off x="2051720" y="1196752"/>
          <a:ext cx="6912768" cy="5562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xmlns="" val="13997437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127816803"/>
                    </a:ext>
                  </a:extLst>
                </a:gridCol>
              </a:tblGrid>
              <a:tr h="685926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Образовательная стратегия: развиваем профессионально важные навыки  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410635"/>
                  </a:ext>
                </a:extLst>
              </a:tr>
              <a:tr h="45836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Georgia" panose="02040502050405020303" pitchFamily="18" charset="0"/>
                        </a:rPr>
                        <a:t>Подтемы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Разработчики тем и модераторы площадки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185167"/>
                  </a:ext>
                </a:extLst>
              </a:tr>
              <a:tr h="123197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 «Тайм-менеджмент- искусство управлять собой» 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«Поглотители» времени  и управление собой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Эффективность управления временем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Логистика организации рабочего места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9021441"/>
                  </a:ext>
                </a:extLst>
              </a:tr>
              <a:tr h="7839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«Ключ к успеху – в общении»</a:t>
                      </a:r>
                      <a:endParaRPr lang="ru-RU" baseline="0" dirty="0" smtClean="0">
                        <a:latin typeface="Georgia" panose="02040502050405020303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Навыки эффективного общения= благополучие в личной жизни + профессиональный успех  (деловое письмо и публичные выступления)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Приёмы активного слушания и смыслового чтения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Эмоциональный интеллект: настройся на «волну» другого человека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01599"/>
                  </a:ext>
                </a:extLst>
              </a:tr>
              <a:tr h="117587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«Учимся креативно мыслить»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Взгляд на вещи под «другим углом» или что значит нестандартно мыслить?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Методы и приёмы  развития креативности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800076"/>
                  </a:ext>
                </a:extLst>
              </a:tr>
            </a:tbl>
          </a:graphicData>
        </a:graphic>
      </p:graphicFrame>
      <p:pic>
        <p:nvPicPr>
          <p:cNvPr id="8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76" y="2535854"/>
            <a:ext cx="2811011" cy="104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04503"/>
            <a:ext cx="2808312" cy="110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834" y="5528666"/>
            <a:ext cx="2851661" cy="107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403842" y="2676438"/>
            <a:ext cx="237436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 </a:t>
            </a:r>
          </a:p>
          <a:p>
            <a:r>
              <a:rPr lang="ru-RU" sz="1400" b="1" dirty="0">
                <a:latin typeface="Georgia" panose="02040502050405020303" pitchFamily="18" charset="0"/>
              </a:rPr>
              <a:t> </a:t>
            </a:r>
            <a:r>
              <a:rPr lang="ru-RU" sz="1400" b="1" dirty="0" smtClean="0">
                <a:latin typeface="Georgia" panose="02040502050405020303" pitchFamily="18" charset="0"/>
              </a:rPr>
              <a:t>математики и физики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03841" y="4092696"/>
            <a:ext cx="24776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русского языка,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литературы  и истории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367862" y="5592586"/>
            <a:ext cx="259662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художественно-эстетического цикла и педагоги-организаторы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4" name="Picture 2" descr="https://avatars.mds.yandex.net/get-pdb/1817937/34857423-723f-4a51-a603-0ec3ea07976a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1" y="2384451"/>
            <a:ext cx="2023778" cy="126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adovo-ogorodnyiy.ru/wp-content/uploads/2018/01/57457f248ee36154e778a6e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5" y="3786300"/>
            <a:ext cx="2056996" cy="128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adovo-ogorodnyiy.ru/wp-content/uploads/2018/01/57457f248ee36154e778a6e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8" y="5273438"/>
            <a:ext cx="1953753" cy="12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807240" y="118447"/>
            <a:ext cx="1137100" cy="107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269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8000" t="57334" b="5333"/>
          <a:stretch/>
        </p:blipFill>
        <p:spPr>
          <a:xfrm>
            <a:off x="8995" y="0"/>
            <a:ext cx="3744416" cy="2016224"/>
          </a:xfrm>
          <a:prstGeom prst="rect">
            <a:avLst/>
          </a:prstGeom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650371" y="-36214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Темы площадки</a:t>
            </a:r>
            <a:endParaRPr lang="ru-RU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562002"/>
              </p:ext>
            </p:extLst>
          </p:nvPr>
        </p:nvGraphicFramePr>
        <p:xfrm>
          <a:off x="1979712" y="980026"/>
          <a:ext cx="7048511" cy="5849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416">
                  <a:extLst>
                    <a:ext uri="{9D8B030D-6E8A-4147-A177-3AD203B41FA5}">
                      <a16:colId xmlns:a16="http://schemas.microsoft.com/office/drawing/2014/main" xmlns="" val="139974373"/>
                    </a:ext>
                  </a:extLst>
                </a:gridCol>
                <a:gridCol w="2984095">
                  <a:extLst>
                    <a:ext uri="{9D8B030D-6E8A-4147-A177-3AD203B41FA5}">
                      <a16:colId xmlns:a16="http://schemas.microsoft.com/office/drawing/2014/main" xmlns="" val="127816803"/>
                    </a:ext>
                  </a:extLst>
                </a:gridCol>
              </a:tblGrid>
              <a:tr h="738165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Сотрудничество, умение</a:t>
                      </a:r>
                      <a:r>
                        <a:rPr lang="ru-RU" baseline="0" dirty="0" smtClean="0">
                          <a:latin typeface="Georgia" panose="02040502050405020303" pitchFamily="18" charset="0"/>
                        </a:rPr>
                        <a:t>  работать в команде – отличительная черта педагога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410635"/>
                  </a:ext>
                </a:extLst>
              </a:tr>
              <a:tr h="421809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Georgia" panose="02040502050405020303" pitchFamily="18" charset="0"/>
                        </a:rPr>
                        <a:t>Подтемы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Разработчики тем и модераторы площадки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0185167"/>
                  </a:ext>
                </a:extLst>
              </a:tr>
              <a:tr h="136232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 «Искусство общения» 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«Истины» искусства общения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Эффект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«первого впечатления»</a:t>
                      </a:r>
                      <a:endParaRPr lang="ru-RU" sz="1200" dirty="0" smtClean="0">
                        <a:latin typeface="Georgia" panose="02040502050405020303" pitchFamily="18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«Разрушители» отношений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9021441"/>
                  </a:ext>
                </a:extLst>
              </a:tr>
              <a:tr h="107810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«Учимся стратегии «выиграл – выиграл» в конфликтной ситуации»</a:t>
                      </a:r>
                      <a:endParaRPr lang="ru-RU" baseline="0" dirty="0" smtClean="0">
                        <a:latin typeface="Georgia" panose="02040502050405020303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Правила стратегии «выиграл-выиграл»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Решаем конфликтные ситуации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201599"/>
                  </a:ext>
                </a:extLst>
              </a:tr>
              <a:tr h="1054522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«Общение с друзьями»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«Дышать» идеями и настроениями своего окружения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Социальное давление в нашей жизни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и способы «самозащиты»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«Учиться знать, учиться действовать, учиться быть и учиться быть вместе» (использование метода проектов)</a:t>
                      </a: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0800076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369" y="2561162"/>
            <a:ext cx="2731245" cy="920576"/>
          </a:xfrm>
          <a:prstGeom prst="rect">
            <a:avLst/>
          </a:prstGeom>
        </p:spPr>
      </p:pic>
      <p:pic>
        <p:nvPicPr>
          <p:cNvPr id="8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04792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clipart-library.com/data_images/1309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272064"/>
            <a:ext cx="2727994" cy="92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242596" y="2703641"/>
            <a:ext cx="23567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английского языка 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242596" y="4066655"/>
            <a:ext cx="23567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Преподаватели естественного цикла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42596" y="5437546"/>
            <a:ext cx="23567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anose="02040502050405020303" pitchFamily="18" charset="0"/>
              </a:rPr>
              <a:t>Административная команда</a:t>
            </a:r>
          </a:p>
          <a:p>
            <a:r>
              <a:rPr lang="ru-RU" sz="1400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100" name="Picture 4" descr="http://ds33.detsad.tver.ru/wp-content/uploads/sites/50/2016/12/mart-1024x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32" y="2382502"/>
            <a:ext cx="1832721" cy="114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1766896/2a5d5c60-73e5-401d-8f4c-febc543b3c7b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7" y="3656371"/>
            <a:ext cx="1936805" cy="121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vatanplus.com/files/resources/original/57457f251ed59154e778a90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09" y="5438280"/>
            <a:ext cx="1494988" cy="93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026317" y="14962"/>
            <a:ext cx="971027" cy="9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413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93" t="11137" r="2601" b="61816"/>
          <a:stretch/>
        </p:blipFill>
        <p:spPr>
          <a:xfrm>
            <a:off x="270031" y="4271511"/>
            <a:ext cx="1345101" cy="10891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305955" y="-38078"/>
            <a:ext cx="7015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Гарантии успешной реализации проекта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Объект 3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6" t="11137" r="25325" b="61816"/>
          <a:stretch/>
        </p:blipFill>
        <p:spPr>
          <a:xfrm>
            <a:off x="237893" y="2992846"/>
            <a:ext cx="1332072" cy="11267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3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6" t="11137" r="51842" b="61816"/>
          <a:stretch/>
        </p:blipFill>
        <p:spPr>
          <a:xfrm>
            <a:off x="237893" y="1658293"/>
            <a:ext cx="1323398" cy="11538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3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" t="11137" r="72943" b="61816"/>
          <a:stretch/>
        </p:blipFill>
        <p:spPr>
          <a:xfrm>
            <a:off x="237893" y="373464"/>
            <a:ext cx="1298964" cy="11041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691680" y="734963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Georgia" panose="02040502050405020303" pitchFamily="18" charset="0"/>
              </a:rPr>
              <a:t>Инфраструктура </a:t>
            </a:r>
            <a:r>
              <a:rPr lang="ru-RU" dirty="0" smtClean="0">
                <a:latin typeface="Georgia" panose="02040502050405020303" pitchFamily="18" charset="0"/>
              </a:rPr>
              <a:t>  Высокий уровень материально-технического обеспечения лицея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54574" y="1773550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latin typeface="Georgia" panose="02040502050405020303" pitchFamily="18" charset="0"/>
              </a:rPr>
              <a:t>Тьюторство</a:t>
            </a:r>
            <a:r>
              <a:rPr lang="ru-RU" b="1" dirty="0" smtClean="0">
                <a:latin typeface="Georgia" panose="02040502050405020303" pitchFamily="18" charset="0"/>
              </a:rPr>
              <a:t>.  Наставничество</a:t>
            </a:r>
            <a:r>
              <a:rPr lang="ru-RU" dirty="0" smtClean="0">
                <a:latin typeface="Georgia" panose="02040502050405020303" pitchFamily="18" charset="0"/>
              </a:rPr>
              <a:t>  Высокий уровень методической составляющей лицея, существующая практика </a:t>
            </a:r>
            <a:r>
              <a:rPr lang="ru-RU" dirty="0" err="1" smtClean="0">
                <a:latin typeface="Georgia" panose="02040502050405020303" pitchFamily="18" charset="0"/>
              </a:rPr>
              <a:t>тьюторства</a:t>
            </a:r>
            <a:r>
              <a:rPr lang="ru-RU" dirty="0" smtClean="0">
                <a:latin typeface="Georgia" panose="02040502050405020303" pitchFamily="18" charset="0"/>
              </a:rPr>
              <a:t> и наставничества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42627" y="3103851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Georgia" panose="02040502050405020303" pitchFamily="18" charset="0"/>
              </a:rPr>
              <a:t>Модульность   </a:t>
            </a:r>
            <a:r>
              <a:rPr lang="ru-RU" dirty="0" smtClean="0">
                <a:latin typeface="Georgia" panose="02040502050405020303" pitchFamily="18" charset="0"/>
              </a:rPr>
              <a:t>Обеспечение свободы выбора формирования индивидуальной траектории личностного развития педагогов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42627" y="4311057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 smtClean="0">
                <a:latin typeface="Georgia" panose="02040502050405020303" pitchFamily="18" charset="0"/>
              </a:rPr>
              <a:t>Проектность</a:t>
            </a:r>
            <a:r>
              <a:rPr lang="ru-RU" b="1" dirty="0" smtClean="0">
                <a:latin typeface="Georgia" panose="02040502050405020303" pitchFamily="18" charset="0"/>
              </a:rPr>
              <a:t>   </a:t>
            </a:r>
            <a:r>
              <a:rPr lang="ru-RU" dirty="0" smtClean="0">
                <a:latin typeface="Georgia" panose="02040502050405020303" pitchFamily="18" charset="0"/>
              </a:rPr>
              <a:t> Работа в команде над реальными практико-ориентированными кейсами  </a:t>
            </a: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166048" y="118447"/>
            <a:ext cx="833363" cy="790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942627" y="5307448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Georgia" panose="02040502050405020303" pitchFamily="18" charset="0"/>
              </a:rPr>
              <a:t>Востребованность   </a:t>
            </a:r>
            <a:r>
              <a:rPr lang="ru-RU" dirty="0" smtClean="0">
                <a:latin typeface="Georgia" panose="02040502050405020303" pitchFamily="18" charset="0"/>
              </a:rPr>
              <a:t>Авторитет  системы работы нашей образовательной организации, большой спрос на участие в стажировках на базе лицея с целью знакомства с  опытом работы  </a:t>
            </a:r>
          </a:p>
        </p:txBody>
      </p:sp>
      <p:pic>
        <p:nvPicPr>
          <p:cNvPr id="7170" name="Picture 2" descr="https://www.ibs.ru/local/templates/IBS-DRO/img/main-bg-pi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01" y="5556805"/>
            <a:ext cx="1440412" cy="11199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405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35" y="2924944"/>
            <a:ext cx="7343377" cy="3182130"/>
          </a:xfrm>
          <a:prstGeom prst="rect">
            <a:avLst/>
          </a:prstGeom>
        </p:spPr>
      </p:pic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633683" y="59048"/>
            <a:ext cx="92999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Грант «Успешная школа»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195736" y="3861048"/>
            <a:ext cx="6120680" cy="60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49722" y="1545067"/>
            <a:ext cx="91704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cript" panose="030B0504020000000003" pitchFamily="66" charset="0"/>
              </a:rPr>
              <a:t>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ПРОЕКТ</a:t>
            </a: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  <a:latin typeface="Segoe Script" panose="030B0504020000000003" pitchFamily="66" charset="0"/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egoe Script" panose="030B0504020000000003" pitchFamily="66" charset="0"/>
              </a:rPr>
              <a:t>«Успех каждого учителя: 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egoe Script" panose="030B0504020000000003" pitchFamily="66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egoe Script" panose="030B0504020000000003" pitchFamily="66" charset="0"/>
              </a:rPr>
              <a:t>открываем ресурсы личностного развития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668816" y="441161"/>
            <a:ext cx="66247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Муниципальное автономное 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общеобразовательное учреждение </a:t>
            </a:r>
          </a:p>
          <a:p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«Лицей №146 «Ресурс»»   Казани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67744" y="2220305"/>
            <a:ext cx="401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1"/>
                </a:solidFill>
                <a:latin typeface="Segoe Script" panose="030B0504020000000003" pitchFamily="66" charset="0"/>
              </a:rPr>
              <a:t>  </a:t>
            </a:r>
            <a:r>
              <a:rPr lang="ru-RU" sz="1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30B0504020000000003" pitchFamily="66" charset="0"/>
              </a:rPr>
              <a:t> </a:t>
            </a:r>
            <a:endParaRPr lang="ru-RU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anose="030B0504020000000003" pitchFamily="66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66726" y="118447"/>
            <a:ext cx="1232685" cy="11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vguvtkazan.ru/bitrix/templates/vgu/files/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886"/>
            <a:ext cx="3168352" cy="9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899592" y="5997779"/>
            <a:ext cx="78488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практико-ориентированный проект 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по внедрению современных моделей 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                       повышения квалификации педагогов 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Л</a:t>
            </a:r>
            <a:r>
              <a:rPr lang="ru-RU" sz="1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ицея</a:t>
            </a:r>
          </a:p>
        </p:txBody>
      </p:sp>
    </p:spTree>
    <p:extLst>
      <p:ext uri="{BB962C8B-B14F-4D97-AF65-F5344CB8AC3E}">
        <p14:creationId xmlns:p14="http://schemas.microsoft.com/office/powerpoint/2010/main" val="13980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0"/>
            <a:ext cx="6708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«География» предполагаемых выездов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56534" y="59456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! В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эстонских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школах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самый низкий показатель </a:t>
            </a:r>
            <a:endParaRPr lang="ru-RU" sz="1600" i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неуспеваемости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в Европе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37" y="493106"/>
            <a:ext cx="2886478" cy="1686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https://urhelp.guru/wp-content/uploads/shkola-eston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200" y="493106"/>
            <a:ext cx="2520280" cy="1673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¨ÐºÐ¾Ð»ÑÐ½Ð¸ÐºÐ¸ ÐÐ°Ð·Ð°ÑÑÑÐ°Ð½Ð° Ð¸Ð³ÑÐ°ÑÑ Ð² ÑÐ°ÑÐ¼Ð°ÑÑ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98" y="2492161"/>
            <a:ext cx="2520468" cy="1685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7"/>
          <a:stretch/>
        </p:blipFill>
        <p:spPr>
          <a:xfrm>
            <a:off x="6114765" y="2303316"/>
            <a:ext cx="2886478" cy="1760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39734" y="1988840"/>
            <a:ext cx="32961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i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! </a:t>
            </a:r>
            <a:r>
              <a:rPr lang="ru-RU" sz="1600" i="1" dirty="0" err="1">
                <a:solidFill>
                  <a:srgbClr val="FF0000"/>
                </a:solidFill>
                <a:latin typeface="Georgia" panose="02040502050405020303" pitchFamily="18" charset="0"/>
              </a:rPr>
              <a:t>Критериальность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оценивании, СОР и </a:t>
            </a:r>
            <a:endParaRPr lang="ru-RU" sz="1600" i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электронный дневник</a:t>
            </a:r>
          </a:p>
          <a:p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! Аттестат для детей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особыми образовательными потребностями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!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Технологии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“</a:t>
            </a:r>
            <a:r>
              <a:rPr lang="ru-RU" sz="1600" i="1" dirty="0" err="1">
                <a:solidFill>
                  <a:srgbClr val="FF0000"/>
                </a:solidFill>
                <a:latin typeface="Georgia" panose="02040502050405020303" pitchFamily="18" charset="0"/>
              </a:rPr>
              <a:t>БиС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”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</a:t>
            </a:r>
            <a:r>
              <a:rPr lang="ru-RU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разработка объективных критериев показателей и параметров измерения качества </a:t>
            </a:r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обучения</a:t>
            </a:r>
            <a:endParaRPr lang="ru-RU" sz="1600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/>
          <a:stretch/>
        </p:blipFill>
        <p:spPr>
          <a:xfrm>
            <a:off x="405752" y="5058026"/>
            <a:ext cx="3030314" cy="1527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6300192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!Инновационный  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образовательный комплекс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«Гармония» - школа </a:t>
            </a:r>
          </a:p>
          <a:p>
            <a:r>
              <a:rPr lang="ru-RU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навыков 21 века</a:t>
            </a:r>
            <a:endParaRPr lang="ru-RU" sz="1600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9784" y="4941168"/>
            <a:ext cx="2600579" cy="16555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3503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515" y="-132899"/>
            <a:ext cx="8229600" cy="61353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эффекты</a:t>
            </a: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02617"/>
            <a:ext cx="779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</a:rPr>
              <a:t> повышение профессионализма педагогов, как условие личностной самореализации в рамках образовательного пространства </a:t>
            </a:r>
            <a:r>
              <a:rPr lang="ru-RU" dirty="0" smtClean="0">
                <a:latin typeface="Georgia" panose="02040502050405020303" pitchFamily="18" charset="0"/>
              </a:rPr>
              <a:t>лицея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5485" y="1259675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 </a:t>
            </a:r>
            <a:r>
              <a:rPr lang="ru-RU" dirty="0">
                <a:latin typeface="Georgia" panose="02040502050405020303" pitchFamily="18" charset="0"/>
              </a:rPr>
              <a:t>обеспечение высокого уровня готовности педагогов к инновационной </a:t>
            </a:r>
            <a:r>
              <a:rPr lang="ru-RU" dirty="0" smtClean="0">
                <a:latin typeface="Georgia" panose="02040502050405020303" pitchFamily="18" charset="0"/>
              </a:rPr>
              <a:t>командной  и индивидуальной деятельности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4480" y="3058955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 </a:t>
            </a:r>
            <a:r>
              <a:rPr lang="ru-RU" dirty="0">
                <a:latin typeface="Georgia" panose="02040502050405020303" pitchFamily="18" charset="0"/>
              </a:rPr>
              <a:t>обеспечение высокого уровня готовности педагогов к инновационной </a:t>
            </a:r>
            <a:r>
              <a:rPr lang="ru-RU" dirty="0" smtClean="0">
                <a:latin typeface="Georgia" panose="02040502050405020303" pitchFamily="18" charset="0"/>
              </a:rPr>
              <a:t>деятельности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2030170"/>
            <a:ext cx="86159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 </a:t>
            </a:r>
            <a:r>
              <a:rPr lang="ru-RU" dirty="0">
                <a:latin typeface="Georgia" panose="02040502050405020303" pitchFamily="18" charset="0"/>
              </a:rPr>
              <a:t>создание действующей активной </a:t>
            </a:r>
            <a:r>
              <a:rPr lang="ru-RU" dirty="0" smtClean="0">
                <a:latin typeface="Georgia" panose="02040502050405020303" pitchFamily="18" charset="0"/>
              </a:rPr>
              <a:t>личностно развивающей образовательной </a:t>
            </a:r>
            <a:r>
              <a:rPr lang="ru-RU" dirty="0">
                <a:latin typeface="Georgia" panose="02040502050405020303" pitchFamily="18" charset="0"/>
              </a:rPr>
              <a:t>среды, соответствующей развивающемуся высокотехнологичному современному обществу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3783283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увеличение </a:t>
            </a:r>
            <a:r>
              <a:rPr lang="ru-RU" dirty="0">
                <a:latin typeface="Georgia" panose="02040502050405020303" pitchFamily="18" charset="0"/>
              </a:rPr>
              <a:t>количества педагогов, </a:t>
            </a:r>
            <a:r>
              <a:rPr lang="ru-RU" dirty="0" smtClean="0">
                <a:latin typeface="Georgia" panose="02040502050405020303" pitchFamily="18" charset="0"/>
              </a:rPr>
              <a:t>результативно участвующих </a:t>
            </a:r>
            <a:r>
              <a:rPr lang="ru-RU" dirty="0">
                <a:latin typeface="Georgia" panose="02040502050405020303" pitchFamily="18" charset="0"/>
              </a:rPr>
              <a:t>в профессиональных и творческих конкурсах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95484" y="5991600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достижение </a:t>
            </a:r>
            <a:r>
              <a:rPr lang="ru-RU" dirty="0">
                <a:latin typeface="Georgia" panose="02040502050405020303" pitchFamily="18" charset="0"/>
              </a:rPr>
              <a:t>высокой </a:t>
            </a:r>
            <a:r>
              <a:rPr lang="ru-RU" dirty="0" err="1">
                <a:latin typeface="Georgia" panose="02040502050405020303" pitchFamily="18" charset="0"/>
              </a:rPr>
              <a:t>удовлетворѐнности</a:t>
            </a:r>
            <a:r>
              <a:rPr lang="ru-RU" dirty="0">
                <a:latin typeface="Georgia" panose="02040502050405020303" pitchFamily="18" charset="0"/>
              </a:rPr>
              <a:t> потребителей (родителей, обучающихся) качеством оказываемых образовательных услуг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2004" y="4472550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Georgia" panose="02040502050405020303" pitchFamily="18" charset="0"/>
              </a:rPr>
              <a:t> повышение качества знаний обучающихся, их </a:t>
            </a:r>
            <a:r>
              <a:rPr lang="ru-RU" dirty="0" smtClean="0">
                <a:latin typeface="Georgia" panose="02040502050405020303" pitchFamily="18" charset="0"/>
              </a:rPr>
              <a:t>воспитанности, личностного  </a:t>
            </a:r>
            <a:r>
              <a:rPr lang="ru-RU" dirty="0">
                <a:latin typeface="Georgia" panose="02040502050405020303" pitchFamily="18" charset="0"/>
              </a:rPr>
              <a:t>и общего развития</a:t>
            </a:r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166048" y="118447"/>
            <a:ext cx="833363" cy="790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42003" y="5176926"/>
            <a:ext cx="86159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увеличение количества обучающихся, результативно участвующих в предметных олимпиадах, научных конференциях, творческих конкурсах 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42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332294"/>
              </p:ext>
            </p:extLst>
          </p:nvPr>
        </p:nvGraphicFramePr>
        <p:xfrm>
          <a:off x="116919" y="404664"/>
          <a:ext cx="7946540" cy="6330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5984">
                  <a:extLst>
                    <a:ext uri="{9D8B030D-6E8A-4147-A177-3AD203B41FA5}">
                      <a16:colId xmlns:a16="http://schemas.microsoft.com/office/drawing/2014/main" xmlns="" val="1521590622"/>
                    </a:ext>
                  </a:extLst>
                </a:gridCol>
                <a:gridCol w="3160556">
                  <a:extLst>
                    <a:ext uri="{9D8B030D-6E8A-4147-A177-3AD203B41FA5}">
                      <a16:colId xmlns:a16="http://schemas.microsoft.com/office/drawing/2014/main" xmlns="" val="1746897916"/>
                    </a:ext>
                  </a:extLst>
                </a:gridCol>
              </a:tblGrid>
              <a:tr h="70567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Segoe Script" panose="030B0504020000000003" pitchFamily="66" charset="0"/>
                        </a:rPr>
                        <a:t>Наименование индикатора (единица измерения)</a:t>
                      </a:r>
                      <a:endParaRPr lang="ru-RU" dirty="0">
                        <a:latin typeface="Segoe Script" panose="030B05040200000000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Segoe Script" panose="030B0504020000000003" pitchFamily="66" charset="0"/>
                        </a:rPr>
                        <a:t>     2019-2020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Segoe Script" panose="030B0504020000000003" pitchFamily="66" charset="0"/>
                        </a:rPr>
                        <a:t>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7287534"/>
                  </a:ext>
                </a:extLst>
              </a:tr>
              <a:tr h="705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 50%</a:t>
                      </a:r>
                    </a:p>
                    <a:p>
                      <a:endParaRPr lang="ru-RU" dirty="0" smtClean="0">
                        <a:latin typeface="Georgia" panose="02040502050405020303" pitchFamily="18" charset="0"/>
                      </a:endParaRPr>
                    </a:p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275505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</a:p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28 </a:t>
                      </a:r>
                    </a:p>
                    <a:p>
                      <a:endParaRPr lang="ru-RU" dirty="0" smtClean="0">
                        <a:latin typeface="Georgia" panose="02040502050405020303" pitchFamily="18" charset="0"/>
                      </a:endParaRPr>
                    </a:p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100%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1256305"/>
                  </a:ext>
                </a:extLst>
              </a:tr>
              <a:tr h="69148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Georgia" panose="02040502050405020303" pitchFamily="18" charset="0"/>
                        </a:rPr>
                        <a:t> 12</a:t>
                      </a:r>
                      <a:endParaRPr lang="ru-RU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2475628"/>
                  </a:ext>
                </a:extLst>
              </a:tr>
              <a:tr h="90020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anose="02040502050405020303" pitchFamily="18" charset="0"/>
                        </a:rPr>
                        <a:t>Уровень индивидуальных  достижений  педагогов (%)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Georgia" panose="02040502050405020303" pitchFamily="18" charset="0"/>
                        </a:rPr>
                        <a:t>Доля педагогов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, регулярно принимающих участие в различных   конкурсах  -    80  %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200" b="1" dirty="0" smtClean="0">
                          <a:latin typeface="Georgia" panose="02040502050405020303" pitchFamily="18" charset="0"/>
                        </a:rPr>
                        <a:t>Доля педагогов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, являющихся призёрами и победителями различных  конкурсов</a:t>
                      </a:r>
                      <a:r>
                        <a:rPr lang="ru-RU" sz="1200" baseline="0" dirty="0" smtClean="0">
                          <a:latin typeface="Georgia" panose="02040502050405020303" pitchFamily="18" charset="0"/>
                        </a:rPr>
                        <a:t> -    40   %</a:t>
                      </a:r>
                      <a:endParaRPr lang="ru-RU" sz="1200" dirty="0" smtClean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8319938"/>
                  </a:ext>
                </a:extLst>
              </a:tr>
              <a:tr h="16129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</a:t>
                      </a:r>
                      <a:r>
                        <a:rPr lang="ru-RU" sz="1400" dirty="0" smtClean="0">
                          <a:latin typeface="Georgia" panose="02040502050405020303" pitchFamily="18" charset="0"/>
                        </a:rPr>
                        <a:t>Уровень индивидуальных  достижений  лицеистов (%)</a:t>
                      </a:r>
                      <a:endParaRPr lang="ru-RU" sz="1400" dirty="0" smtClean="0"/>
                    </a:p>
                    <a:p>
                      <a:endParaRPr lang="ru-RU" sz="1400" dirty="0" smtClean="0">
                        <a:latin typeface="Georgia" panose="02040502050405020303" pitchFamily="18" charset="0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dirty="0" smtClean="0">
                          <a:latin typeface="Georgia" panose="02040502050405020303" pitchFamily="18" charset="0"/>
                        </a:rPr>
                        <a:t>  </a:t>
                      </a:r>
                      <a:r>
                        <a:rPr lang="ru-RU" sz="1200" b="1" dirty="0" smtClean="0">
                          <a:latin typeface="Georgia" panose="02040502050405020303" pitchFamily="18" charset="0"/>
                        </a:rPr>
                        <a:t>Доля лицеистов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, регулярно принимающих участие в различных   конкурсах  -    80  %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200" b="1" dirty="0" smtClean="0">
                          <a:latin typeface="Georgia" panose="02040502050405020303" pitchFamily="18" charset="0"/>
                        </a:rPr>
                        <a:t>Доля лицеистов</a:t>
                      </a:r>
                      <a:r>
                        <a:rPr lang="ru-RU" sz="1200" dirty="0" smtClean="0">
                          <a:latin typeface="Georgia" panose="02040502050405020303" pitchFamily="18" charset="0"/>
                        </a:rPr>
                        <a:t>, являющихся призёрами и победителями различных  конкурсов -    40   %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23998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61446"/>
            <a:ext cx="8229600" cy="9287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Достижимость индикаторов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319" y="1221438"/>
            <a:ext cx="455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педагогов инициативной группы проекта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 </a:t>
            </a: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лицея, вовлеченных в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участие в проекте    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919" y="2152387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TSansPro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319" y="236522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активностей разных форматов </a:t>
            </a:r>
          </a:p>
          <a:p>
            <a:endParaRPr lang="ru-RU" sz="1400" dirty="0" smtClean="0">
              <a:solidFill>
                <a:srgbClr val="000000"/>
              </a:solidFill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 процент педагогов,  принявших в них участие  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013" y="320830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проектов, </a:t>
            </a: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оформленных в виде методических рекомендаций и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размещенных </a:t>
            </a:r>
            <a:r>
              <a:rPr lang="ru-RU" sz="1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социальных сетях </a:t>
            </a:r>
            <a:r>
              <a:rPr lang="ru-RU" sz="1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Georgia" panose="02040502050405020303" pitchFamily="18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090114" y="118447"/>
            <a:ext cx="909297" cy="86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835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87" y="-125501"/>
            <a:ext cx="8057686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Формирование тиражируемой модели проекта </a:t>
            </a: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Успех каждого учителя: открываем ресурсы личностного развития» </a:t>
            </a:r>
            <a:endParaRPr lang="ru-RU" sz="20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60" y="2792688"/>
            <a:ext cx="832936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r>
              <a:rPr lang="ru-RU" sz="1600" dirty="0" smtClean="0">
                <a:latin typeface="Georgia" panose="02040502050405020303" pitchFamily="18" charset="0"/>
              </a:rPr>
              <a:t> </a:t>
            </a:r>
          </a:p>
          <a:p>
            <a:endParaRPr lang="ru-RU" sz="1600" dirty="0" smtClean="0">
              <a:latin typeface="Georgia" panose="02040502050405020303" pitchFamily="18" charset="0"/>
            </a:endParaRPr>
          </a:p>
          <a:p>
            <a:r>
              <a:rPr lang="ru-RU" sz="1600" dirty="0" smtClean="0">
                <a:latin typeface="Georgia" panose="02040502050405020303" pitchFamily="18" charset="0"/>
              </a:rPr>
              <a:t> Опыт </a:t>
            </a:r>
            <a:r>
              <a:rPr lang="ru-RU" sz="1600" dirty="0">
                <a:latin typeface="Georgia" panose="02040502050405020303" pitchFamily="18" charset="0"/>
              </a:rPr>
              <a:t>работы </a:t>
            </a:r>
            <a:r>
              <a:rPr lang="ru-RU" sz="1600" dirty="0" smtClean="0">
                <a:latin typeface="Georgia" panose="02040502050405020303" pitchFamily="18" charset="0"/>
              </a:rPr>
              <a:t>МАОУ «Лицей №146 «Ресурс»» </a:t>
            </a:r>
            <a:r>
              <a:rPr lang="ru-RU" sz="1600" dirty="0">
                <a:latin typeface="Georgia" panose="02040502050405020303" pitchFamily="18" charset="0"/>
              </a:rPr>
              <a:t>в качестве ресурсного центра, предполагает возможность </a:t>
            </a:r>
            <a:r>
              <a:rPr lang="ru-RU" sz="1600" dirty="0" err="1">
                <a:latin typeface="Georgia" panose="02040502050405020303" pitchFamily="18" charset="0"/>
              </a:rPr>
              <a:t>тиражируемости</a:t>
            </a:r>
            <a:r>
              <a:rPr lang="ru-RU" sz="1600" dirty="0">
                <a:latin typeface="Georgia" panose="02040502050405020303" pitchFamily="18" charset="0"/>
              </a:rPr>
              <a:t> опыта по мере реализации проекта через проведение </a:t>
            </a:r>
            <a:r>
              <a:rPr lang="ru-RU" sz="1600" dirty="0" smtClean="0">
                <a:latin typeface="Georgia" panose="02040502050405020303" pitchFamily="18" charset="0"/>
              </a:rPr>
              <a:t>профессиональных встреч и   дистанционное </a:t>
            </a:r>
            <a:r>
              <a:rPr lang="ru-RU" sz="1600" dirty="0">
                <a:latin typeface="Georgia" panose="02040502050405020303" pitchFamily="18" charset="0"/>
              </a:rPr>
              <a:t>общение педагогов.</a:t>
            </a:r>
          </a:p>
          <a:p>
            <a:endParaRPr lang="ru-RU" dirty="0">
              <a:latin typeface="Georgia" panose="02040502050405020303" pitchFamily="18" charset="0"/>
            </a:endParaRPr>
          </a:p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099740" y="118447"/>
            <a:ext cx="899671" cy="853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s://www.clipartmax.com/png/full/26-261894_if-you-are-communicating-internally-swing-by-the-persons-procesos-sociales-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203" y="970527"/>
            <a:ext cx="3251889" cy="177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1124744"/>
            <a:ext cx="2271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дошкольные ОО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878" y="2699514"/>
            <a:ext cx="3066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общеобразовательные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организации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1069684"/>
            <a:ext cx="27414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профессиональные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ОО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40282" y="2636395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ОО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высшего образования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2554463" y="1276385"/>
            <a:ext cx="505369" cy="21354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738192" y="2420888"/>
            <a:ext cx="433467" cy="3458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203914" y="2326627"/>
            <a:ext cx="383816" cy="35512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035092" y="1538688"/>
            <a:ext cx="503346" cy="28826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36148" y="4341213"/>
            <a:ext cx="3887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методические рекомендации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1555" y="4768500"/>
            <a:ext cx="4537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диагностические материалы для мониторинга результативности</a:t>
            </a:r>
            <a:r>
              <a:rPr lang="ru-RU" dirty="0">
                <a:latin typeface="Georgia" panose="02040502050405020303" pitchFamily="18" charset="0"/>
              </a:rPr>
              <a:t> внедрения инновационного проекта (опросы, анкеты, рейтинги),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41555" y="594772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программы и видеозаписи всех форматов работы </a:t>
            </a:r>
            <a:r>
              <a:rPr lang="ru-RU" dirty="0">
                <a:latin typeface="Georgia" panose="02040502050405020303" pitchFamily="18" charset="0"/>
              </a:rPr>
              <a:t>по личностному развитию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787426" y="2672013"/>
            <a:ext cx="1532" cy="45537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698243" y="3069687"/>
            <a:ext cx="2802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организации  ДО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054" name="Picture 6" descr="https://tr.lisam.com/Content/assets2/img/chessol_ico/ChemicalD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243" y="4364095"/>
            <a:ext cx="1214759" cy="121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sharp-international.com/wp-content/uploads/2013/02/video-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420" y="5578854"/>
            <a:ext cx="1179981" cy="117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s://library.kissclipart.com/20180829/jxq/kissclipart-computer-service-center-logo-clipart-computer-repa-4541e95fdc5304c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396" y="4248461"/>
            <a:ext cx="2197040" cy="243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869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72152"/>
            <a:ext cx="6624736" cy="2938665"/>
          </a:xfrm>
          <a:prstGeom prst="rect">
            <a:avLst/>
          </a:prstGeom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10817"/>
            <a:ext cx="6682835" cy="1218901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45" y="5129718"/>
            <a:ext cx="4954644" cy="1488084"/>
          </a:xfrm>
          <a:prstGeom prst="rect">
            <a:avLst/>
          </a:prstGeom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84" y="5171787"/>
            <a:ext cx="2887443" cy="167663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9512" y="-28042"/>
            <a:ext cx="8229600" cy="928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Перспективы  проекта: подготовка  специалистов  педагогических профессий ближайшего будущего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4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121599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70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50000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4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66929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16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637301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47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9167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1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ьфия\Desktop\emailMarketingGrande.pn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245" y="1309895"/>
            <a:ext cx="5284511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413383" y="-13842"/>
            <a:ext cx="5231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Цель проекта  -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046947"/>
            <a:ext cx="7710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281" y="503962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создание ресурсной  «площадки» для   повышения </a:t>
            </a:r>
            <a:r>
              <a:rPr lang="ru-RU" sz="20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уровня компетентности действующего педагогического </a:t>
            </a:r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состава  Лицея через   дальнейшее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личностное развитие* </a:t>
            </a:r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преподавателей посредством их творческого участия в реализации проекта</a:t>
            </a:r>
            <a:endParaRPr lang="ru-RU" sz="2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256259" y="212954"/>
            <a:ext cx="754995" cy="71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3308" y="386104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348" y="4393976"/>
            <a:ext cx="792088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Основная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идея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-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обновление качественных характеристик  имеющегося кадрового потенциала, придание системного характера процессам личностного развития  и повышения профессиональной компетентности педагогов без отрыва от работы, создание системы, стимулирующей качество и результаты педагогического труда, 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учитывающей показатели саморазвития педагога.</a:t>
            </a:r>
          </a:p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8646" y="2362651"/>
            <a:ext cx="39426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omic Sans MS" panose="030F0702030302020204" pitchFamily="66" charset="0"/>
              </a:rPr>
              <a:t>*Личностное развитие – осознанное и целенаправленное формирование в себе базовых для жизни навыков и качеств: здоровый образ жизни, умение управлять собой, своим временем и пространством, умение ставить и достигать цели, выстраивать приоритеты, работать в команде, общаться, ладить с окружающими.</a:t>
            </a:r>
            <a:endParaRPr lang="ru-RU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83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7668695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418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968884" cy="5976664"/>
          </a:xfrm>
        </p:spPr>
      </p:pic>
    </p:spTree>
    <p:extLst>
      <p:ext uri="{BB962C8B-B14F-4D97-AF65-F5344CB8AC3E}">
        <p14:creationId xmlns:p14="http://schemas.microsoft.com/office/powerpoint/2010/main" val="42927894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404664"/>
            <a:ext cx="8707685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69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5842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95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708002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584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980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8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Альфия\Desktop\иконки\emailMarketingGran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" y="228160"/>
            <a:ext cx="931565" cy="9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" y="1516161"/>
            <a:ext cx="93345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267297" y="-163591"/>
            <a:ext cx="52316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адачи  проекта: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046947"/>
            <a:ext cx="77108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0" y="2843510"/>
            <a:ext cx="93345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963961" y="1768226"/>
            <a:ext cx="77108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выявить педагогов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имеющих управленческие задатки, а также педагогов, склонных к ведению в дальнейшем научно-методической работы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для поддержки их профессионального роста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повышению конкурентоспособности образовательной  организации «Лицей №146 «Ресурс»»  </a:t>
            </a:r>
            <a:endParaRPr lang="ru-RU" sz="1600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endParaRPr lang="ru-RU" sz="16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" y="4280773"/>
            <a:ext cx="93345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980256" y="360238"/>
            <a:ext cx="77108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разработать методические материалы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мастерских личностного 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развития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создать 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на базе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лицея  систему  непрерывного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образования   педагогов,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которая позволит формировать их  нoвые oбразoвательные потребности, ведущие к дoстижению  высокого уровня  качества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oбразoвания в сooтветствии с требoваниями ФГOС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21695" y="1174690"/>
            <a:ext cx="7951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endParaRPr lang="ru-RU" sz="16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endParaRPr lang="ru-RU" sz="16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04026" y="4382699"/>
            <a:ext cx="80223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разработать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диагностический инструментарий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для оценки эффективности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работы мастерских личностного развития;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выявить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изменения, происходящие в личностном развитии педагогов и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влияние этих изменений на уровень успеваемости, качества знаний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учащихся и личностного развития учащихся </a:t>
            </a:r>
            <a:endParaRPr lang="ru-RU" sz="1600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4686" y="2902402"/>
            <a:ext cx="83792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создать базу методических разработок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 направлениям работы мастерских личностного развития, оформить её в качестве методических рекомендаций, а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также 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создать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электронный ресурс для сетевого взаимодействия  педагогов, для их «профессионального»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коммуницирования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 для демонстрации достижений и сетевого взаимодействия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потенциальных участников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проекта</a:t>
            </a: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8014180" y="118447"/>
            <a:ext cx="985231" cy="93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8" y="5484210"/>
            <a:ext cx="93345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121644" y="5650520"/>
            <a:ext cx="8022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организовать корпоративные   выезды групп педагогов  </a:t>
            </a:r>
            <a:r>
              <a:rPr lang="ru-RU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   образовательные организации России и Зарубежья с целью знакомства с их образовательными системами и  обмена опытом   </a:t>
            </a:r>
            <a:endParaRPr lang="ru-RU" sz="16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429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66726" y="118447"/>
            <a:ext cx="1232685" cy="11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7433" t="10681" r="16942" b="23167"/>
          <a:stretch/>
        </p:blipFill>
        <p:spPr>
          <a:xfrm>
            <a:off x="234317" y="633693"/>
            <a:ext cx="2280610" cy="1482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9409" y="-58924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ногу</a:t>
            </a:r>
            <a:r>
              <a:rPr lang="ru-RU" sz="2000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2569" y="2570348"/>
            <a:ext cx="6473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Georgia" panose="02040502050405020303" pitchFamily="18" charset="0"/>
              </a:rPr>
              <a:t>Внедрение национальной системы профессионального роста педагогических работников, охватывающей не менее 50 процентов учителей общеобразовательных организаций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33525" y="457098"/>
            <a:ext cx="61260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Georgia" panose="02040502050405020303" pitchFamily="18" charset="0"/>
              </a:rPr>
              <a:t>Обеспечение глобальной </a:t>
            </a:r>
            <a:r>
              <a:rPr lang="ru-RU" sz="1600" dirty="0" err="1">
                <a:latin typeface="Georgia" panose="02040502050405020303" pitchFamily="18" charset="0"/>
              </a:rPr>
              <a:t>конкурентноспособности</a:t>
            </a:r>
            <a:r>
              <a:rPr lang="ru-RU" sz="1600" dirty="0">
                <a:latin typeface="Georgia" panose="02040502050405020303" pitchFamily="18" charset="0"/>
              </a:rPr>
              <a:t> российского образования, вхождение РФ в число 10 ведущих стран мира по качеству общего </a:t>
            </a:r>
            <a:r>
              <a:rPr lang="ru-RU" sz="1600" dirty="0" smtClean="0">
                <a:latin typeface="Georgia" panose="02040502050405020303" pitchFamily="18" charset="0"/>
              </a:rPr>
              <a:t>образования  </a:t>
            </a:r>
            <a:endParaRPr lang="ru-RU" sz="1600" dirty="0"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58838" y="1567472"/>
            <a:ext cx="6079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Georgia" panose="02040502050405020303" pitchFamily="18" charset="0"/>
              </a:rPr>
              <a:t>В</a:t>
            </a:r>
            <a:r>
              <a:rPr lang="ru-RU" sz="1600" dirty="0" smtClean="0">
                <a:latin typeface="Georgia" panose="02040502050405020303" pitchFamily="18" charset="0"/>
              </a:rPr>
              <a:t>недрение </a:t>
            </a:r>
            <a:r>
              <a:rPr lang="ru-RU" sz="1600" dirty="0">
                <a:latin typeface="Georgia" panose="02040502050405020303" pitchFamily="18" charset="0"/>
              </a:rPr>
              <a:t>новых методов обучения и воспитания, образовательных технологий, обеспечивающих освоение обучающимися базовых навыков и умений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0459" y="5589240"/>
            <a:ext cx="856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tx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816" y="4306746"/>
            <a:ext cx="8716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1F497D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  Национальной образовательной  инициативой</a:t>
            </a:r>
          </a:p>
          <a:p>
            <a:pPr lvl="0"/>
            <a:r>
              <a:rPr lang="ru-RU" sz="2000" b="1" dirty="0">
                <a:solidFill>
                  <a:srgbClr val="1F497D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«Наша новая школа»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984" y="257043"/>
            <a:ext cx="7423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1F497D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  национальным проектом "Образование"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93082" y="5696961"/>
            <a:ext cx="629278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Georgia" panose="02040502050405020303" pitchFamily="18" charset="0"/>
              </a:rPr>
              <a:t> …</a:t>
            </a:r>
            <a:r>
              <a:rPr lang="ru-RU" sz="1600" dirty="0" smtClean="0">
                <a:latin typeface="Georgia" panose="02040502050405020303" pitchFamily="18" charset="0"/>
              </a:rPr>
              <a:t>директора </a:t>
            </a:r>
            <a:r>
              <a:rPr lang="ru-RU" sz="1600" dirty="0">
                <a:latin typeface="Georgia" panose="02040502050405020303" pitchFamily="18" charset="0"/>
              </a:rPr>
              <a:t>и лучшие учителя должны иметь возможность обучаться в других регионах, чтобы иметь представление об инновационном опыте соседей.</a:t>
            </a:r>
          </a:p>
        </p:txBody>
      </p:sp>
      <p:pic>
        <p:nvPicPr>
          <p:cNvPr id="1026" name="Picture 2" descr="http://900igr.net/up/datai/110563/0021-033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" y="5297473"/>
            <a:ext cx="2248179" cy="15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93082" y="4620364"/>
            <a:ext cx="62927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Georgia" panose="02040502050405020303" pitchFamily="18" charset="0"/>
              </a:rPr>
              <a:t> Задача учителя – помочь ребятам найти себя в будущем, стать самостоятельными, творческими и уверенными в себе людьми</a:t>
            </a:r>
            <a:r>
              <a:rPr lang="ru-RU" sz="1600" dirty="0" smtClean="0">
                <a:latin typeface="Georgia" panose="02040502050405020303" pitchFamily="18" charset="0"/>
              </a:rPr>
              <a:t>. Чуткие</a:t>
            </a:r>
            <a:r>
              <a:rPr lang="ru-RU" sz="1600" dirty="0">
                <a:latin typeface="Georgia" panose="02040502050405020303" pitchFamily="18" charset="0"/>
              </a:rPr>
              <a:t>, внимательные и восприимчивые ко всему новому учителя – ключевая особенность школы будущего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380" y="2191958"/>
            <a:ext cx="84570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Плечом к плечу» с </a:t>
            </a:r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Федеральным  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проектом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Учитель будущего»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380" y="3374206"/>
            <a:ext cx="31646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проектом </a:t>
            </a:r>
            <a:endParaRPr lang="ru-RU" b="1" dirty="0" smtClean="0">
              <a:solidFill>
                <a:schemeClr val="tx2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Экспорт образования»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73375" y="3077343"/>
            <a:ext cx="61260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endParaRPr lang="ru-RU" dirty="0"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Georgia" panose="02040502050405020303" pitchFamily="18" charset="0"/>
              </a:rPr>
              <a:t> …повысить </a:t>
            </a:r>
            <a:r>
              <a:rPr lang="ru-RU" sz="1600" dirty="0">
                <a:latin typeface="Georgia" panose="02040502050405020303" pitchFamily="18" charset="0"/>
              </a:rPr>
              <a:t>привлекательность и конкурентоспособность российского образования на международном рынке образовательных услуг и таким образом нарастить </a:t>
            </a:r>
            <a:r>
              <a:rPr lang="ru-RU" sz="1600" dirty="0" err="1">
                <a:latin typeface="Georgia" panose="02040502050405020303" pitchFamily="18" charset="0"/>
              </a:rPr>
              <a:t>несырьевой</a:t>
            </a:r>
            <a:r>
              <a:rPr lang="ru-RU" sz="1600" dirty="0">
                <a:latin typeface="Georgia" panose="02040502050405020303" pitchFamily="18" charset="0"/>
              </a:rPr>
              <a:t> экспорт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364656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3850" y="42077"/>
            <a:ext cx="90226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Актуальность  проекта  обусловлена </a:t>
            </a:r>
          </a:p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80734"/>
            <a:ext cx="78488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2B2B2B"/>
                </a:solidFill>
                <a:latin typeface="Georgia" panose="02040502050405020303" pitchFamily="18" charset="0"/>
              </a:rPr>
              <a:t> Изменением статуса нашей образовательной организации, который требует от педагогов лицея более высокого уровня личностного и профессионального развития</a:t>
            </a:r>
            <a:endParaRPr lang="ru-RU" dirty="0">
              <a:solidFill>
                <a:srgbClr val="2B2B2B"/>
              </a:solidFill>
              <a:latin typeface="Georgia" panose="02040502050405020303" pitchFamily="18" charset="0"/>
            </a:endParaRPr>
          </a:p>
          <a:p>
            <a:r>
              <a:rPr lang="ru-RU" dirty="0">
                <a:solidFill>
                  <a:srgbClr val="2B2B2B"/>
                </a:solidFill>
                <a:latin typeface="Georgia" panose="02040502050405020303" pitchFamily="18" charset="0"/>
              </a:rPr>
              <a:t> </a:t>
            </a:r>
          </a:p>
          <a:p>
            <a:endParaRPr lang="ru-RU" b="0" i="0" dirty="0">
              <a:solidFill>
                <a:srgbClr val="2B2B2B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7" y="1484784"/>
            <a:ext cx="8940831" cy="502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0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3850" y="42077"/>
            <a:ext cx="90226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Актуальность  проекта  обусловлена </a:t>
            </a:r>
          </a:p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66726" y="118447"/>
            <a:ext cx="1232685" cy="11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605" y="444940"/>
            <a:ext cx="78488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B2B2B"/>
                </a:solidFill>
                <a:latin typeface="Georgia" panose="02040502050405020303" pitchFamily="18" charset="0"/>
              </a:rPr>
              <a:t>Переходом на профессиональный стандарт педагога</a:t>
            </a:r>
            <a:r>
              <a:rPr lang="ru-RU" dirty="0">
                <a:solidFill>
                  <a:srgbClr val="2B2B2B"/>
                </a:solidFill>
                <a:latin typeface="Georgia" panose="02040502050405020303" pitchFamily="18" charset="0"/>
              </a:rPr>
              <a:t>, составленный с учетом актуальных задач отрасли и новых общественных запросов  и определяющий совокупность требований, предъявляемых к образованию, уровню профессиональных компетенций и личностных качеств учителя или лица, претендующего на такую должность.</a:t>
            </a:r>
          </a:p>
          <a:p>
            <a:r>
              <a:rPr lang="ru-RU" dirty="0">
                <a:solidFill>
                  <a:srgbClr val="2B2B2B"/>
                </a:solidFill>
                <a:latin typeface="Georgia" panose="02040502050405020303" pitchFamily="18" charset="0"/>
              </a:rPr>
              <a:t> </a:t>
            </a:r>
          </a:p>
          <a:p>
            <a:endParaRPr lang="ru-RU" b="0" i="0" dirty="0">
              <a:solidFill>
                <a:srgbClr val="2B2B2B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026" name="Picture 2" descr="https://pedsovet.org/v3/upload/ckeditor/6/images/2017-09-05/1504620059_b262fcb3a88d76445a5d5d6ad933cf2d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132856"/>
            <a:ext cx="8077493" cy="4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79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66726" y="118447"/>
            <a:ext cx="1232685" cy="11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87624" y="758736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Возрастающей скоростью 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изменения мира 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 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98152" y="199299"/>
            <a:ext cx="90226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Актуальность  проекта  обусловлена </a:t>
            </a:r>
          </a:p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</a:t>
            </a:r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4252910" y="-1404044"/>
            <a:ext cx="350150" cy="5760642"/>
          </a:xfrm>
          <a:prstGeom prst="leftBrace">
            <a:avLst>
              <a:gd name="adj1" fmla="val 27961"/>
              <a:gd name="adj2" fmla="val 5017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0" b="17880"/>
          <a:stretch>
            <a:fillRect/>
          </a:stretch>
        </p:blipFill>
        <p:spPr bwMode="auto">
          <a:xfrm>
            <a:off x="2320483" y="2667597"/>
            <a:ext cx="448319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707904" y="1947334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личностные результаты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5576" y="2486471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b="1" dirty="0" err="1">
                <a:solidFill>
                  <a:prstClr val="black"/>
                </a:solidFill>
                <a:latin typeface="Georgia" panose="02040502050405020303" pitchFamily="18" charset="0"/>
              </a:rPr>
              <a:t>метапредметные</a:t>
            </a: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 результаты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715988" y="2273122"/>
            <a:ext cx="228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ориентирование в изменчивой неопределенной ситуации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3906365"/>
            <a:ext cx="234702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самостоятельный поиск информации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и умение грамотно с ней работать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5603258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осваивание новых технологий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868727" y="5726368"/>
            <a:ext cx="1481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  лидерство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99839" y="5513019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умение работать в команде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623726" y="413929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Georgia" panose="02040502050405020303" pitchFamily="18" charset="0"/>
              </a:rPr>
              <a:t>умение </a:t>
            </a:r>
            <a:r>
              <a:rPr lang="ru-RU" sz="16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ставить цели и достигать их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883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2" t="7562" r="10371" b="69551"/>
          <a:stretch>
            <a:fillRect/>
          </a:stretch>
        </p:blipFill>
        <p:spPr bwMode="auto">
          <a:xfrm>
            <a:off x="7766726" y="118447"/>
            <a:ext cx="1232685" cy="11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921114"/>
            <a:ext cx="7498151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Убеждениями педагогов лицея №146: </a:t>
            </a:r>
          </a:p>
          <a:p>
            <a:pPr lvl="0">
              <a:spcBef>
                <a:spcPts val="600"/>
              </a:spcBef>
            </a:pPr>
            <a:endParaRPr lang="ru-RU" sz="20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профессиональный рост педагога невозможен без личностного развития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процесс личностного развития постоянен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законы успеха, счастливой жизни – едины и от возраста не зависят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только личностно развивающийся педагог может формировать развивающуюся личность ученика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только занимающийся личностным развитием педагог может быть авторитетом для ученика, только тогда он имеет право вести его за собой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каждый 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педагог 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имеет право на переживания </a:t>
            </a:r>
            <a:r>
              <a:rPr lang="ru-RU" sz="2000" b="1" dirty="0">
                <a:solidFill>
                  <a:prstClr val="black"/>
                </a:solidFill>
                <a:latin typeface="Georgia" panose="02040502050405020303" pitchFamily="18" charset="0"/>
              </a:rPr>
              <a:t>успеха, вызывающего веру в собственные силы и 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способности </a:t>
            </a: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marL="342900" lvl="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21354" y="118447"/>
            <a:ext cx="90226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Актуальность  проекта  обусловлена </a:t>
            </a:r>
          </a:p>
          <a:p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479369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3207</TotalTime>
  <Words>1887</Words>
  <Application>Microsoft Office PowerPoint</Application>
  <PresentationFormat>Экран (4:3)</PresentationFormat>
  <Paragraphs>349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СМИ-партнёры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Ожидаемые   эффекты</vt:lpstr>
      <vt:lpstr>Достижимость индикаторов</vt:lpstr>
      <vt:lpstr>Формирование тиражируемой модели проекта  «Успех каждого учителя: открываем ресурсы личностного развития»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229</cp:revision>
  <dcterms:created xsi:type="dcterms:W3CDTF">2016-06-16T11:23:07Z</dcterms:created>
  <dcterms:modified xsi:type="dcterms:W3CDTF">2019-11-16T05:52:22Z</dcterms:modified>
</cp:coreProperties>
</file>